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Montserrat SemiBold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Lato Light"/>
      <p:regular r:id="rId52"/>
      <p:bold r:id="rId53"/>
      <p:italic r:id="rId54"/>
      <p:boldItalic r:id="rId55"/>
    </p:embeddedFont>
    <p:embeddedFont>
      <p:font typeface="Barlow"/>
      <p:regular r:id="rId56"/>
      <p:bold r:id="rId57"/>
      <p:italic r:id="rId58"/>
      <p:boldItalic r:id="rId59"/>
    </p:embeddedFont>
    <p:embeddedFont>
      <p:font typeface="Ropa Sans"/>
      <p:regular r:id="rId60"/>
      <p:italic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regular.fntdata"/><Relationship Id="rId42" Type="http://schemas.openxmlformats.org/officeDocument/2006/relationships/font" Target="fonts/MontserratSemiBold-italic.fntdata"/><Relationship Id="rId41" Type="http://schemas.openxmlformats.org/officeDocument/2006/relationships/font" Target="fonts/MontserratSemiBold-bold.fntdata"/><Relationship Id="rId44" Type="http://schemas.openxmlformats.org/officeDocument/2006/relationships/font" Target="fonts/Roboto-regular.fntdata"/><Relationship Id="rId43" Type="http://schemas.openxmlformats.org/officeDocument/2006/relationships/font" Target="fonts/MontserratSemiBold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OpenSans-regular.fntdata"/><Relationship Id="rId61" Type="http://schemas.openxmlformats.org/officeDocument/2006/relationships/font" Target="fonts/RopaSans-italic.fntdata"/><Relationship Id="rId20" Type="http://schemas.openxmlformats.org/officeDocument/2006/relationships/slide" Target="slides/slide14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pa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LatoLight-bold.fntdata"/><Relationship Id="rId52" Type="http://schemas.openxmlformats.org/officeDocument/2006/relationships/font" Target="fonts/LatoLight-regular.fntdata"/><Relationship Id="rId11" Type="http://schemas.openxmlformats.org/officeDocument/2006/relationships/slide" Target="slides/slide5.xml"/><Relationship Id="rId55" Type="http://schemas.openxmlformats.org/officeDocument/2006/relationships/font" Target="fonts/Lato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LatoLight-italic.fntdata"/><Relationship Id="rId13" Type="http://schemas.openxmlformats.org/officeDocument/2006/relationships/slide" Target="slides/slide7.xml"/><Relationship Id="rId57" Type="http://schemas.openxmlformats.org/officeDocument/2006/relationships/font" Target="fonts/Barlow-bold.fntdata"/><Relationship Id="rId12" Type="http://schemas.openxmlformats.org/officeDocument/2006/relationships/slide" Target="slides/slide6.xml"/><Relationship Id="rId56" Type="http://schemas.openxmlformats.org/officeDocument/2006/relationships/font" Target="fonts/Barlow-regular.fntdata"/><Relationship Id="rId15" Type="http://schemas.openxmlformats.org/officeDocument/2006/relationships/slide" Target="slides/slide9.xml"/><Relationship Id="rId59" Type="http://schemas.openxmlformats.org/officeDocument/2006/relationships/font" Target="fonts/Barlow-boldItalic.fntdata"/><Relationship Id="rId14" Type="http://schemas.openxmlformats.org/officeDocument/2006/relationships/slide" Target="slides/slide8.xml"/><Relationship Id="rId58" Type="http://schemas.openxmlformats.org/officeDocument/2006/relationships/font" Target="fonts/Barlow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onbolt.com/iconsets/font-awesome-solid/handshake" TargetMode="External"/><Relationship Id="rId3" Type="http://schemas.openxmlformats.org/officeDocument/2006/relationships/hyperlink" Target="https://www.countryflags.com/en/portugal-flag-icon.htm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onbolt.com/iconsets/font-awesome-solid/handshak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onbolt.com/iconsets/font-awesome-solid/handshake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onbolt.com/iconsets/font-awesome-solid/handshake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onbolt.com/iconsets/font-awesome-solid/handshake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onbolt.com/iconsets/font-awesome-solid/handshake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amcharts.com/demos/map-with-pulsating-bullets/" TargetMode="External"/><Relationship Id="rId3" Type="http://schemas.openxmlformats.org/officeDocument/2006/relationships/hyperlink" Target="https://codepen.io/joachimstroh/pen/VwvXNyV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onbolt.com/iconsets/font-awesome-solid/handshake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onbolt.com/iconsets/font-awesome-solid/handshake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en.io/joachimstroh/pen/abvYdZE?editors=0110" TargetMode="External"/><Relationship Id="rId3" Type="http://schemas.openxmlformats.org/officeDocument/2006/relationships/hyperlink" Target="https://www.amcharts.com/demos/collapsible-force-directed-tree/" TargetMode="External"/><Relationship Id="rId4" Type="http://schemas.openxmlformats.org/officeDocument/2006/relationships/hyperlink" Target="https://www.amcharts.com/docs/v4/chart-types/force-directed/" TargetMode="External"/><Relationship Id="rId5" Type="http://schemas.openxmlformats.org/officeDocument/2006/relationships/hyperlink" Target="https://medium.com/joinseeds/join-the-pledge-for-global-regeneration-36233c460e2c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onbolt.com/iconsets/font-awesome-solid/handshake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conbolt.com/iconsets/font-awesome-solid/handshake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activate-the-future/what-is-regenerative-behaviour-47bb0f6b0bbe" TargetMode="External"/><Relationship Id="rId3" Type="http://schemas.openxmlformats.org/officeDocument/2006/relationships/hyperlink" Target="https://earthwatch.org.uk/working-with-business/tiny-forests" TargetMode="External"/><Relationship Id="rId4" Type="http://schemas.openxmlformats.org/officeDocument/2006/relationships/hyperlink" Target="http://regenerosity.com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photos/lbLgFFlADrY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395edd33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395edd33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1257f007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1257f007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5d4b0466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5d4b0466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https://www.iconbolt.com/iconsets/font-awesome-solid/handshake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https://www.countryflags.com/en/portugal-flag-icon.html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cc41f359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cc41f359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Village Shares (for 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https://www.iconbolt.com/iconsets/font-awesome-solid/handshake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cc41f359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cc41f359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cc41f359e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cc41f359e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Village Shares (for 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https://www.iconbolt.com/iconsets/font-awesome-solid/handshake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acc41f359e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acc41f359e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Village Shares (for 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https://www.iconbolt.com/iconsets/font-awesome-solid/handshake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cc41f359e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cc41f359e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Village Shares (for 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https://www.iconbolt.com/iconsets/font-awesome-solid/handshake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acc41f359e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acc41f359e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acc41f359e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acc41f359e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Village Shares (for 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https://www.iconbolt.com/iconsets/font-awesome-solid/handshake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cc41f359e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cc41f359e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7a35b5fa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77a35b5fa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Pulsating effect on button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https://www.amcharts.com/demos/map-with-pulsating-bullets/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https://codepen.io/joachimstroh/pen/VwvXNyV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cc41f359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cc41f359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Village Shares - 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https://www.iconbolt.com/iconsets/font-awesome-solid/handshake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cc41f359e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cc41f359e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acc41f359e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acc41f359e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Village Shares - 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https://www.iconbolt.com/iconsets/font-awesome-solid/handshake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acc41f359e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acc41f359e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https://codepen.io/joachimstroh/pen/abvYdZE?editors=0110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https://www.amcharts.com/demos/collapsible-force-directed-tree/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https://www.amcharts.com/docs/v4/chart-types/force-directed/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https://medium.com/joinseeds/join-the-pledge-for-global-regeneration-36233c460e2c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series.minRadius = 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series.maxRadius = 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series.colors.list = [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am4core.color("#F42B03"),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am4core.color("#D84A05"),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am4core.color("#EC7505"),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am4core.color("#E89005")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];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cc41f359e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cc41f359e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Village Shares - 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https://www.iconbolt.com/iconsets/font-awesome-solid/handshake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cc41f359e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cc41f359e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ad0b6494e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ad0b6494e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ad0b6494e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ad0b6494e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ad0b6494e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ad0b6494e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https://www.iconbolt.com/iconsets/font-awesome-solid/handshake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942a0cc55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942a0cc55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https://medium.com/activate-the-future/what-is-regenerative-behaviour-47bb0f6b0bbe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https://earthwatch.org.uk/working-with-business/tiny-forests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http://regenerosity.com/</a:t>
            </a:r>
            <a:r>
              <a:rPr lang="en"/>
              <a:t> - Regenerosity is a system for recognition of voluntary service, philanthropy &amp; gift, civic engagement, trade, commerce, work, and any other contributions to the health and wealth of our communities. If you are a member of any community, whether as a person, as a non-profit organization, or as a for-profit business, there is something in it for you. As a person, you receive recognition for voluntarism, philanthropy, civic service, and many other types of community-building participation. As a non-profit organization, you receive tools for volunteer &amp; donor recognition and access to untapped sources of support. As a for-profit business, you receive tools for customer loyalty &amp; econometrics and access to untapped sources of working capital. As a school, you receive interactive tools for teaching economics &amp; civics and for promoting community service. Everyone receives tools for measurement and analysis of social capital (their own and that of their communities) and practical tools to build community self-reliance and sustainable local economy, including community-based mutual credit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77a35b5fa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77a35b5fa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Begin your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Citizen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Download your passport to a regenerative society, learn about our movement and start healing the planet.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Ambassador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Represent our global movement for regenerating the environment and allocate money to fund community proposals and more.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an 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global alliance, access new income streams, connect with incentivized users and thrive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the Hypha Core Team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Bring your talents to fruition with a global team of professionals and build the next generation of human-centered decentralized tools and services.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Hypha Bioregion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your ecological niche, connect with local neigbourhoods and indiginuous communities and strengthen customs, people and traditions.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ad0b6494e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ad0b6494e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8b56707337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8b56707337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Inter comm currencies needed to coordinate large projects. Clean pacific garbage patch, etc.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ad0b6494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ad0b6494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74807be6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74807be6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https://unsplash.com/photos/lbLgFFlADrY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Among the increasing chaos around EIDL &amp;&amp; PPP (our U.S. members will know, PPP stands for Payroll Protection Program) I had a few minutes of clarity and made an important connection to Hypha. In recent weeks, I sensed some confusion about what the Hypha DHO is for/what to do there/how to get started. Then it occurred to me that the core function of the DHO is **Decentralized Payroll and Contribution Accounting**. Payroll is a huge chunk of the market and is present in every organization (obviously), but _decentralized_ payroll is just in its baby steps, think about the impact on the currency flows we are beginning to capture here. Similar story about contribution accounting - that's hardly defined but decentralized work in ad-hoc teams around the globe is a big attractor here. Taken together, we can deliver a new kind of function/system (dPay?) that bridges to between the old and the new paradigm. All the other structural elements in the DHO are really secondary to this and provide the necessary _context_ (orgs, circles, bioregions, projects, pilots etc). In addition, Max is doing tremendous work on the (decentralized) treasury  and accounting/banking. Just wanted to bounce this back here for further comments.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Mutual Credit to Mutual Commitment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77a35b5fa_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77a35b5fa_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Begin your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Citizen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Download your passport to a regenerative society, learn about our movement and start healing the planet.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Ambassador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Represent our global movement for regenerating the environment and allocate money to fund community proposals and more.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an 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global alliance, access new income streams, connect with incentivized users and thrive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the Hypha Core Team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Bring your talents to fruition with a global team of professionals and build the next generation of human-centered decentralized tools and services.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Hypha Bioregion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your ecological niche, connect with local neigbourhoods and indiginuous communities and strengthen customs, people and traditions.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1257f007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1257f007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Begin your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Citizen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Download your passport to a regenerative society, learn about our movement and start healing the planet.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Ambassador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Represent our global movement for regenerating the environment and allocate money to fund community proposals and more.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an 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global alliance, access new income streams, connect with incentivized users and thrive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the Hypha Core Team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Bring your talents to fruition with a global team of professionals and build the next generation of human-centered decentralized tools and services.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Hypha Bioregion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your ecological niche, connect with local neigbourhoods and indiginuous communities and strengthen customs, people and traditions.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1257f007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1257f007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Begin your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Citizen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Download your passport to a regenerative society, learn about our movement and start healing the planet.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Ambassador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Represent our global movement for regenerating the environment and allocate money to fund community proposals and more.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an 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global alliance, access new income streams, connect with incentivized users and thrive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the Hypha Core Team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Bring your talents to fruition with a global team of professionals and build the next generation of human-centered decentralized tools and services.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Hypha Bioregion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your ecological niche, connect with local neigbourhoods and indiginuous communities and strengthen customs, people and traditions.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1257f007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1257f007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Begin your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Citizen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Download your passport to a regenerative society, learn about our movement and start healing the planet.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Ambassador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Represent our global movement for regenerating the environment and allocate money to fund community proposals and more.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an 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global alliance, access new income streams, connect with incentivized users and thrive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the Hypha Core Team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Bring your talents to fruition with a global team of professionals and build the next generation of human-centered decentralized tools and services.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Hypha Bioregion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your ecological niche, connect with local neigbourhoods and indiginuous communities and strengthen customs, people and traditions.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77a35b5fa_4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77a35b5fa_4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1257f007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1257f007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Begin your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Citizen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Download your passport to a regenerative society, learn about our movement and start healing the planet.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 SEEDS Ambassador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Represent our global movement for regenerating the environment and allocate money to fund community proposals and more.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 an 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global alliance, access new income streams, connect with incentivized users and thrive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the Hypha Core Team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Bring your talents to fruition with a global team of professionals and build the next generation of human-centered decentralized tools and services.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 a Hypha Bioregion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Find your ecological niche, connect with local neigbourhoods and indiginuous communities and strengthen customs, people and traditions.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cture">
  <p:cSld name="Full Pictur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9737C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69737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/>
          <p:nvPr/>
        </p:nvSpPr>
        <p:spPr>
          <a:xfrm>
            <a:off x="4360069" y="900134"/>
            <a:ext cx="423900" cy="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6"/>
          <p:cNvSpPr txBox="1"/>
          <p:nvPr>
            <p:ph type="title"/>
          </p:nvPr>
        </p:nvSpPr>
        <p:spPr>
          <a:xfrm>
            <a:off x="628650" y="463300"/>
            <a:ext cx="78867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Montserrat SemiBold"/>
              <a:buNone/>
              <a:defRPr b="0" i="0" sz="2700" u="none" cap="none" strike="noStrik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628650" y="278049"/>
            <a:ext cx="7886700" cy="1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FBFB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Arial"/>
              <a:buNone/>
              <a:defRPr b="1" i="0" sz="8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6"/>
          <p:cNvSpPr/>
          <p:nvPr/>
        </p:nvSpPr>
        <p:spPr>
          <a:xfrm>
            <a:off x="8696921" y="156882"/>
            <a:ext cx="276300" cy="27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6"/>
          <p:cNvSpPr txBox="1"/>
          <p:nvPr/>
        </p:nvSpPr>
        <p:spPr>
          <a:xfrm>
            <a:off x="8710614" y="228630"/>
            <a:ext cx="248700" cy="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6"/>
          <p:cNvSpPr txBox="1"/>
          <p:nvPr/>
        </p:nvSpPr>
        <p:spPr>
          <a:xfrm>
            <a:off x="3325416" y="4768775"/>
            <a:ext cx="24933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Company Pitch PowerPoint</a:t>
            </a:r>
            <a:r>
              <a:rPr b="0" lang="en" sz="7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 Template</a:t>
            </a:r>
            <a:endParaRPr b="0" sz="7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6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cture">
  <p:cSld name="Full Pictur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9737C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69737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6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icture 1">
  <p:cSld name="Full Picture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69737C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69737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6">
          <p15:clr>
            <a:srgbClr val="FBAE40"/>
          </p15:clr>
        </p15:guide>
        <p15:guide id="2" pos="5364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orient="horz" pos="16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slide" Target="/ppt/slides/slide3.xml"/><Relationship Id="rId8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19.png"/><Relationship Id="rId13" Type="http://schemas.openxmlformats.org/officeDocument/2006/relationships/image" Target="../media/image21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2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5" Type="http://schemas.openxmlformats.org/officeDocument/2006/relationships/image" Target="../media/image24.png"/><Relationship Id="rId14" Type="http://schemas.openxmlformats.org/officeDocument/2006/relationships/image" Target="../media/image40.png"/><Relationship Id="rId17" Type="http://schemas.openxmlformats.org/officeDocument/2006/relationships/image" Target="../media/image11.png"/><Relationship Id="rId16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37.png"/><Relationship Id="rId13" Type="http://schemas.openxmlformats.org/officeDocument/2006/relationships/image" Target="../media/image4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8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37.png"/><Relationship Id="rId13" Type="http://schemas.openxmlformats.org/officeDocument/2006/relationships/image" Target="../media/image4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42.png"/><Relationship Id="rId6" Type="http://schemas.openxmlformats.org/officeDocument/2006/relationships/image" Target="../media/image82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37.png"/><Relationship Id="rId13" Type="http://schemas.openxmlformats.org/officeDocument/2006/relationships/image" Target="../media/image4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8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37.png"/><Relationship Id="rId13" Type="http://schemas.openxmlformats.org/officeDocument/2006/relationships/image" Target="../media/image4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8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12.png"/><Relationship Id="rId13" Type="http://schemas.openxmlformats.org/officeDocument/2006/relationships/image" Target="../media/image49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Relationship Id="rId15" Type="http://schemas.openxmlformats.org/officeDocument/2006/relationships/image" Target="../media/image43.png"/><Relationship Id="rId14" Type="http://schemas.openxmlformats.org/officeDocument/2006/relationships/image" Target="../media/image45.png"/><Relationship Id="rId17" Type="http://schemas.openxmlformats.org/officeDocument/2006/relationships/image" Target="../media/image3.png"/><Relationship Id="rId16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36.png"/><Relationship Id="rId8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43.png"/><Relationship Id="rId8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12.png"/><Relationship Id="rId13" Type="http://schemas.openxmlformats.org/officeDocument/2006/relationships/image" Target="../media/image49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Relationship Id="rId15" Type="http://schemas.openxmlformats.org/officeDocument/2006/relationships/image" Target="../media/image43.png"/><Relationship Id="rId14" Type="http://schemas.openxmlformats.org/officeDocument/2006/relationships/image" Target="../media/image45.png"/><Relationship Id="rId17" Type="http://schemas.openxmlformats.org/officeDocument/2006/relationships/image" Target="../media/image3.png"/><Relationship Id="rId16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36.png"/><Relationship Id="rId8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3.png"/><Relationship Id="rId8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12.png"/><Relationship Id="rId13" Type="http://schemas.openxmlformats.org/officeDocument/2006/relationships/image" Target="../media/image49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7.png"/><Relationship Id="rId15" Type="http://schemas.openxmlformats.org/officeDocument/2006/relationships/image" Target="../media/image43.png"/><Relationship Id="rId14" Type="http://schemas.openxmlformats.org/officeDocument/2006/relationships/image" Target="../media/image45.png"/><Relationship Id="rId17" Type="http://schemas.openxmlformats.org/officeDocument/2006/relationships/image" Target="../media/image3.png"/><Relationship Id="rId16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36.png"/><Relationship Id="rId8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hyperlink" Target="https://gitlab.com/hypha/hypha-dao-client" TargetMode="External"/><Relationship Id="rId22" Type="http://schemas.openxmlformats.org/officeDocument/2006/relationships/image" Target="../media/image59.png"/><Relationship Id="rId21" Type="http://schemas.openxmlformats.org/officeDocument/2006/relationships/image" Target="../media/image62.png"/><Relationship Id="rId24" Type="http://schemas.openxmlformats.org/officeDocument/2006/relationships/image" Target="../media/image56.png"/><Relationship Id="rId23" Type="http://schemas.openxmlformats.org/officeDocument/2006/relationships/hyperlink" Target="https://peeranha.io/communities/6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.png"/><Relationship Id="rId26" Type="http://schemas.openxmlformats.org/officeDocument/2006/relationships/image" Target="../media/image64.png"/><Relationship Id="rId25" Type="http://schemas.openxmlformats.org/officeDocument/2006/relationships/image" Target="../media/image57.png"/><Relationship Id="rId28" Type="http://schemas.openxmlformats.org/officeDocument/2006/relationships/image" Target="../media/image45.png"/><Relationship Id="rId27" Type="http://schemas.openxmlformats.org/officeDocument/2006/relationships/hyperlink" Target="https://dao.hypha.earth/#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29" Type="http://schemas.openxmlformats.org/officeDocument/2006/relationships/image" Target="../media/image60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Relationship Id="rId30" Type="http://schemas.openxmlformats.org/officeDocument/2006/relationships/image" Target="../media/image63.png"/><Relationship Id="rId11" Type="http://schemas.openxmlformats.org/officeDocument/2006/relationships/image" Target="../media/image49.png"/><Relationship Id="rId10" Type="http://schemas.openxmlformats.org/officeDocument/2006/relationships/image" Target="../media/image52.png"/><Relationship Id="rId13" Type="http://schemas.openxmlformats.org/officeDocument/2006/relationships/hyperlink" Target="https://zoom.us/" TargetMode="External"/><Relationship Id="rId12" Type="http://schemas.openxmlformats.org/officeDocument/2006/relationships/hyperlink" Target="https://riot.im/app/#/room/#hyphatechops:matrix.org" TargetMode="External"/><Relationship Id="rId15" Type="http://schemas.openxmlformats.org/officeDocument/2006/relationships/hyperlink" Target="https://app.asana.com/0/1156326769819659/board" TargetMode="External"/><Relationship Id="rId14" Type="http://schemas.openxmlformats.org/officeDocument/2006/relationships/hyperlink" Target="https://app.hubspot.com/login" TargetMode="External"/><Relationship Id="rId17" Type="http://schemas.openxmlformats.org/officeDocument/2006/relationships/image" Target="../media/image53.png"/><Relationship Id="rId16" Type="http://schemas.openxmlformats.org/officeDocument/2006/relationships/hyperlink" Target="https://t.me/SEEDS_Community" TargetMode="External"/><Relationship Id="rId19" Type="http://schemas.openxmlformats.org/officeDocument/2006/relationships/hyperlink" Target="https://drive.google.com/drive/u/0/folders/1t3M3IoSLT-pDmwIAR8KncnkhqJhPoyEV" TargetMode="External"/><Relationship Id="rId18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43.png"/><Relationship Id="rId8" Type="http://schemas.openxmlformats.org/officeDocument/2006/relationships/image" Target="../media/image22.png"/><Relationship Id="rId11" Type="http://schemas.openxmlformats.org/officeDocument/2006/relationships/image" Target="../media/image61.png"/><Relationship Id="rId10" Type="http://schemas.openxmlformats.org/officeDocument/2006/relationships/image" Target="../media/image55.png"/><Relationship Id="rId13" Type="http://schemas.openxmlformats.org/officeDocument/2006/relationships/image" Target="../media/image54.png"/><Relationship Id="rId12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43.png"/><Relationship Id="rId8" Type="http://schemas.openxmlformats.org/officeDocument/2006/relationships/image" Target="../media/image22.png"/><Relationship Id="rId11" Type="http://schemas.openxmlformats.org/officeDocument/2006/relationships/image" Target="../media/image66.png"/><Relationship Id="rId10" Type="http://schemas.openxmlformats.org/officeDocument/2006/relationships/image" Target="../media/image47.png"/><Relationship Id="rId12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Relationship Id="rId9" Type="http://schemas.openxmlformats.org/officeDocument/2006/relationships/image" Target="../media/image69.png"/><Relationship Id="rId5" Type="http://schemas.openxmlformats.org/officeDocument/2006/relationships/image" Target="../media/image78.png"/><Relationship Id="rId6" Type="http://schemas.openxmlformats.org/officeDocument/2006/relationships/image" Target="../media/image74.png"/><Relationship Id="rId7" Type="http://schemas.openxmlformats.org/officeDocument/2006/relationships/image" Target="../media/image70.png"/><Relationship Id="rId8" Type="http://schemas.openxmlformats.org/officeDocument/2006/relationships/image" Target="../media/image68.png"/><Relationship Id="rId11" Type="http://schemas.openxmlformats.org/officeDocument/2006/relationships/image" Target="../media/image73.png"/><Relationship Id="rId10" Type="http://schemas.openxmlformats.org/officeDocument/2006/relationships/image" Target="../media/image7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png"/><Relationship Id="rId4" Type="http://schemas.openxmlformats.org/officeDocument/2006/relationships/image" Target="../media/image95.png"/><Relationship Id="rId5" Type="http://schemas.openxmlformats.org/officeDocument/2006/relationships/image" Target="../media/image76.png"/><Relationship Id="rId6" Type="http://schemas.openxmlformats.org/officeDocument/2006/relationships/image" Target="../media/image79.png"/><Relationship Id="rId7" Type="http://schemas.openxmlformats.org/officeDocument/2006/relationships/image" Target="../media/image86.png"/><Relationship Id="rId8" Type="http://schemas.openxmlformats.org/officeDocument/2006/relationships/image" Target="../media/image8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6.png"/><Relationship Id="rId13" Type="http://schemas.openxmlformats.org/officeDocument/2006/relationships/image" Target="../media/image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" Target="/ppt/slides/slide8.xml"/><Relationship Id="rId15" Type="http://schemas.openxmlformats.org/officeDocument/2006/relationships/image" Target="../media/image15.png"/><Relationship Id="rId14" Type="http://schemas.openxmlformats.org/officeDocument/2006/relationships/image" Target="../media/image12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18" Type="http://schemas.openxmlformats.org/officeDocument/2006/relationships/slide" Target="/ppt/slides/slide8.xml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2.png"/><Relationship Id="rId4" Type="http://schemas.openxmlformats.org/officeDocument/2006/relationships/image" Target="../media/image77.jpg"/><Relationship Id="rId5" Type="http://schemas.openxmlformats.org/officeDocument/2006/relationships/image" Target="../media/image8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2.jp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5" Type="http://schemas.openxmlformats.org/officeDocument/2006/relationships/image" Target="../media/image88.png"/><Relationship Id="rId6" Type="http://schemas.openxmlformats.org/officeDocument/2006/relationships/image" Target="../media/image87.png"/><Relationship Id="rId7" Type="http://schemas.openxmlformats.org/officeDocument/2006/relationships/image" Target="../media/image84.png"/><Relationship Id="rId8" Type="http://schemas.openxmlformats.org/officeDocument/2006/relationships/image" Target="../media/image91.png"/><Relationship Id="rId11" Type="http://schemas.openxmlformats.org/officeDocument/2006/relationships/image" Target="../media/image96.png"/><Relationship Id="rId10" Type="http://schemas.openxmlformats.org/officeDocument/2006/relationships/image" Target="../media/image90.png"/><Relationship Id="rId13" Type="http://schemas.openxmlformats.org/officeDocument/2006/relationships/image" Target="../media/image93.png"/><Relationship Id="rId12" Type="http://schemas.openxmlformats.org/officeDocument/2006/relationships/image" Target="../media/image99.png"/><Relationship Id="rId15" Type="http://schemas.openxmlformats.org/officeDocument/2006/relationships/image" Target="../media/image100.png"/><Relationship Id="rId14" Type="http://schemas.openxmlformats.org/officeDocument/2006/relationships/image" Target="../media/image97.png"/><Relationship Id="rId17" Type="http://schemas.openxmlformats.org/officeDocument/2006/relationships/image" Target="../media/image94.png"/><Relationship Id="rId16" Type="http://schemas.openxmlformats.org/officeDocument/2006/relationships/image" Target="../media/image98.png"/><Relationship Id="rId18" Type="http://schemas.openxmlformats.org/officeDocument/2006/relationships/image" Target="../media/image1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19.png"/><Relationship Id="rId13" Type="http://schemas.openxmlformats.org/officeDocument/2006/relationships/image" Target="../media/image21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9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9"/>
          <p:cNvSpPr txBox="1"/>
          <p:nvPr/>
        </p:nvSpPr>
        <p:spPr>
          <a:xfrm>
            <a:off x="870000" y="492620"/>
            <a:ext cx="74040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rlow"/>
                <a:ea typeface="Barlow"/>
                <a:cs typeface="Barlow"/>
                <a:sym typeface="Barlow"/>
              </a:rPr>
              <a:t>“If you want to build a ship, don’t drum up people together to collect wood and don’t assign them tasks and work, but rather teach them to long for the endless immensity of the sea.” </a:t>
            </a:r>
            <a:r>
              <a:rPr lang="en" sz="1800">
                <a:latin typeface="Barlow"/>
                <a:ea typeface="Barlow"/>
                <a:cs typeface="Barlow"/>
                <a:sym typeface="Barlow"/>
              </a:rPr>
              <a:t>—Antoine de Saint-Exupéry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4" name="Google Shape;1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5557" y="3194436"/>
            <a:ext cx="3175550" cy="22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3791" y="2691213"/>
            <a:ext cx="1405075" cy="48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650" y="2630700"/>
            <a:ext cx="1269549" cy="6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9"/>
          <p:cNvSpPr/>
          <p:nvPr/>
        </p:nvSpPr>
        <p:spPr>
          <a:xfrm>
            <a:off x="4427413" y="2733550"/>
            <a:ext cx="355500" cy="371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2932525" y="3437541"/>
            <a:ext cx="3347400" cy="869400"/>
          </a:xfrm>
          <a:prstGeom prst="roundRect">
            <a:avLst>
              <a:gd fmla="val 50000" name="adj"/>
            </a:avLst>
          </a:prstGeom>
          <a:solidFill>
            <a:srgbClr val="EFEFEF">
              <a:alpha val="201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9"/>
          <p:cNvSpPr/>
          <p:nvPr/>
        </p:nvSpPr>
        <p:spPr>
          <a:xfrm>
            <a:off x="3294900" y="3540588"/>
            <a:ext cx="2554200" cy="663300"/>
          </a:xfrm>
          <a:prstGeom prst="roundRect">
            <a:avLst>
              <a:gd fmla="val 50000" name="adj"/>
            </a:avLst>
          </a:prstGeom>
          <a:solidFill>
            <a:srgbClr val="EFEFEF">
              <a:alpha val="435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9">
            <a:hlinkClick action="ppaction://hlinksldjump" r:id="rId7"/>
          </p:cNvPr>
          <p:cNvSpPr/>
          <p:nvPr/>
        </p:nvSpPr>
        <p:spPr>
          <a:xfrm>
            <a:off x="3386099" y="3624450"/>
            <a:ext cx="2371800" cy="495600"/>
          </a:xfrm>
          <a:prstGeom prst="roundRect">
            <a:avLst>
              <a:gd fmla="val 50000" name="adj"/>
            </a:avLst>
          </a:prstGeom>
          <a:solidFill>
            <a:srgbClr val="E84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Begin your journey</a:t>
            </a:r>
            <a:endParaRPr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1" name="Google Shape;12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5800" y="3708753"/>
            <a:ext cx="326975" cy="3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9"/>
          <p:cNvSpPr txBox="1"/>
          <p:nvPr/>
        </p:nvSpPr>
        <p:spPr>
          <a:xfrm>
            <a:off x="870000" y="2016620"/>
            <a:ext cx="74040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Then give them the tools to thrive! 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8"/>
          <p:cNvPicPr preferRelativeResize="0"/>
          <p:nvPr/>
        </p:nvPicPr>
        <p:blipFill rotWithShape="1">
          <a:blip r:embed="rId3">
            <a:alphaModFix/>
          </a:blip>
          <a:srcRect b="4580" l="0" r="0" t="0"/>
          <a:stretch/>
        </p:blipFill>
        <p:spPr>
          <a:xfrm>
            <a:off x="0" y="1025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0975" y="4369825"/>
            <a:ext cx="548400" cy="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8"/>
          <p:cNvSpPr/>
          <p:nvPr/>
        </p:nvSpPr>
        <p:spPr>
          <a:xfrm>
            <a:off x="121791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190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/>
          <p:nvPr/>
        </p:nvSpPr>
        <p:spPr>
          <a:xfrm>
            <a:off x="432466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899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/>
        </p:nvSpPr>
        <p:spPr>
          <a:xfrm>
            <a:off x="699166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Global 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Villages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9025" y="4571600"/>
            <a:ext cx="371400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736" y="4630104"/>
            <a:ext cx="259510" cy="259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38"/>
          <p:cNvCxnSpPr/>
          <p:nvPr/>
        </p:nvCxnSpPr>
        <p:spPr>
          <a:xfrm>
            <a:off x="473074" y="4617188"/>
            <a:ext cx="0" cy="28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8"/>
          <p:cNvSpPr/>
          <p:nvPr/>
        </p:nvSpPr>
        <p:spPr>
          <a:xfrm>
            <a:off x="461513" y="4611200"/>
            <a:ext cx="400800" cy="292200"/>
          </a:xfrm>
          <a:prstGeom prst="rect">
            <a:avLst/>
          </a:prstGeom>
          <a:solidFill>
            <a:srgbClr val="FFFFFF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29110" y="3101686"/>
            <a:ext cx="57471" cy="5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79161" y="3144491"/>
            <a:ext cx="57471" cy="5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59123" y="3307657"/>
            <a:ext cx="57471" cy="5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24079" y="3404647"/>
            <a:ext cx="57471" cy="5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37063" y="3377596"/>
            <a:ext cx="57471" cy="5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24079" y="3592615"/>
            <a:ext cx="57471" cy="5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55038" y="3307657"/>
            <a:ext cx="57471" cy="5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10279" y="2906815"/>
            <a:ext cx="57471" cy="5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79151" y="2438462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57879" y="2754415"/>
            <a:ext cx="57471" cy="5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29649" y="2830615"/>
            <a:ext cx="57471" cy="5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32451" y="4305012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19464" y="4624012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80101" y="2171862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13401" y="2260087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76301" y="2649862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54514" y="2143737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48726" y="3488062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25039" y="2895662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5626" y="1492262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877301" y="4305012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829864" y="4416137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10539" y="3435074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32451" y="3844249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5739" y="1304849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18914" y="1802299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87964" y="2143737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94389" y="3987449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45064" y="4110824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28989" y="3844249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05989" y="2997124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25714" y="3957399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25726" y="4149549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20464" y="4072749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814" y="3823198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45114" y="1758848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97514" y="1911248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49914" y="2063648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16614" y="2171861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21314" y="2207073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64214" y="1538248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40414" y="1877148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11914" y="2825648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05989" y="1551486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83314" y="2046648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78614" y="2726061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25026" y="2571761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77426" y="2724161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31576" y="3144511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98276" y="3273048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06476" y="3404648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06476" y="2260086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72701" y="1710786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16626" y="1582436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94189" y="2754424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72451" y="3092224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50014" y="3158962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05989" y="3492287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42801" y="2521887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46101" y="3648462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86564" y="1877149"/>
            <a:ext cx="266700" cy="26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17301" y="1940499"/>
            <a:ext cx="266700" cy="26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9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9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9"/>
          <p:cNvSpPr/>
          <p:nvPr/>
        </p:nvSpPr>
        <p:spPr>
          <a:xfrm>
            <a:off x="-95087" y="0"/>
            <a:ext cx="1890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318350" y="35050"/>
            <a:ext cx="15192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Villages</a:t>
            </a:r>
            <a:endParaRPr b="1"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9ED747"/>
                </a:solidFill>
                <a:latin typeface="Barlow"/>
                <a:ea typeface="Barlow"/>
                <a:cs typeface="Barlow"/>
                <a:sym typeface="Barlow"/>
              </a:rPr>
              <a:t>Artesia</a:t>
            </a:r>
            <a:r>
              <a:rPr b="1" lang="en" sz="1000">
                <a:solidFill>
                  <a:srgbClr val="9ED747"/>
                </a:solidFill>
                <a:latin typeface="Barlow"/>
                <a:ea typeface="Barlow"/>
                <a:cs typeface="Barlow"/>
                <a:sym typeface="Barlow"/>
              </a:rPr>
              <a:t> Village</a:t>
            </a:r>
            <a:endParaRPr b="1" sz="1000">
              <a:solidFill>
                <a:srgbClr val="9ED74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Transformation Exp.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Permaculture Retreat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Eco Village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Natural Building Land</a:t>
            </a:r>
            <a:endParaRPr sz="10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Organic Cooperative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Wizard/Witch Town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8" name="Google Shape;428;p39"/>
          <p:cNvSpPr/>
          <p:nvPr/>
        </p:nvSpPr>
        <p:spPr>
          <a:xfrm>
            <a:off x="1950591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2990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9"/>
          <p:cNvSpPr/>
          <p:nvPr/>
        </p:nvSpPr>
        <p:spPr>
          <a:xfrm>
            <a:off x="2261266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8699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9"/>
          <p:cNvSpPr txBox="1"/>
          <p:nvPr/>
        </p:nvSpPr>
        <p:spPr>
          <a:xfrm>
            <a:off x="2527966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Villages</a:t>
            </a: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 /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Join a Village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33" name="Google Shape;43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/>
          <p:nvPr/>
        </p:nvSpPr>
        <p:spPr>
          <a:xfrm>
            <a:off x="2066354" y="766668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 rot="-1665">
            <a:off x="2066354" y="1467208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Village</a:t>
            </a:r>
            <a:endParaRPr b="1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Tamarindo</a:t>
            </a:r>
            <a:endParaRPr b="1" sz="12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6" name="Google Shape;436;p39"/>
          <p:cNvSpPr/>
          <p:nvPr/>
        </p:nvSpPr>
        <p:spPr>
          <a:xfrm>
            <a:off x="2344298" y="2040785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JOIN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2043628" y="744571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"/>
          <p:cNvSpPr txBox="1"/>
          <p:nvPr/>
        </p:nvSpPr>
        <p:spPr>
          <a:xfrm rot="-2849466">
            <a:off x="1941264" y="846954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Explore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9" name="Google Shape;43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0975" y="4369825"/>
            <a:ext cx="548400" cy="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9"/>
          <p:cNvSpPr/>
          <p:nvPr/>
        </p:nvSpPr>
        <p:spPr>
          <a:xfrm>
            <a:off x="3503079" y="766668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41" name="Google Shape;441;p39"/>
          <p:cNvSpPr txBox="1"/>
          <p:nvPr/>
        </p:nvSpPr>
        <p:spPr>
          <a:xfrm rot="-1665">
            <a:off x="3503075" y="1467217"/>
            <a:ext cx="123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Village</a:t>
            </a:r>
            <a:endParaRPr b="1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Panajachel</a:t>
            </a:r>
            <a:endParaRPr b="1" sz="12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2" name="Google Shape;442;p39"/>
          <p:cNvSpPr/>
          <p:nvPr/>
        </p:nvSpPr>
        <p:spPr>
          <a:xfrm>
            <a:off x="3793148" y="2040785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JOIN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3" name="Google Shape;443;p39"/>
          <p:cNvSpPr/>
          <p:nvPr/>
        </p:nvSpPr>
        <p:spPr>
          <a:xfrm>
            <a:off x="3480353" y="744571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9"/>
          <p:cNvSpPr txBox="1"/>
          <p:nvPr/>
        </p:nvSpPr>
        <p:spPr>
          <a:xfrm rot="-2849466">
            <a:off x="3377989" y="846954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Explore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5" name="Google Shape;445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81450" y="952726"/>
            <a:ext cx="599700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8225" y="952726"/>
            <a:ext cx="599700" cy="5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9"/>
          <p:cNvSpPr txBox="1"/>
          <p:nvPr/>
        </p:nvSpPr>
        <p:spPr>
          <a:xfrm>
            <a:off x="6284490" y="761043"/>
            <a:ext cx="25788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48" name="Google Shape;448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83872" y="1344278"/>
            <a:ext cx="201900" cy="2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98175" y="1344272"/>
            <a:ext cx="201900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9"/>
          <p:cNvSpPr/>
          <p:nvPr/>
        </p:nvSpPr>
        <p:spPr>
          <a:xfrm>
            <a:off x="4939792" y="766668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51" name="Google Shape;451;p39"/>
          <p:cNvSpPr txBox="1"/>
          <p:nvPr/>
        </p:nvSpPr>
        <p:spPr>
          <a:xfrm rot="-1665">
            <a:off x="4939787" y="1467217"/>
            <a:ext cx="123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Village</a:t>
            </a:r>
            <a:endParaRPr b="1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Marvão</a:t>
            </a:r>
            <a:endParaRPr b="1" sz="12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2" name="Google Shape;452;p39"/>
          <p:cNvSpPr/>
          <p:nvPr/>
        </p:nvSpPr>
        <p:spPr>
          <a:xfrm>
            <a:off x="5229860" y="2040785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JOIN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3" name="Google Shape;453;p39"/>
          <p:cNvSpPr/>
          <p:nvPr/>
        </p:nvSpPr>
        <p:spPr>
          <a:xfrm>
            <a:off x="4917065" y="744571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9"/>
          <p:cNvSpPr txBox="1"/>
          <p:nvPr/>
        </p:nvSpPr>
        <p:spPr>
          <a:xfrm rot="-2849466">
            <a:off x="4814702" y="846954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Explore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5" name="Google Shape;455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84938" y="952726"/>
            <a:ext cx="599700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90898" y="1312775"/>
            <a:ext cx="201900" cy="20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26775" y="4682725"/>
            <a:ext cx="371400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57586" y="4749729"/>
            <a:ext cx="259510" cy="259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39"/>
          <p:cNvCxnSpPr/>
          <p:nvPr/>
        </p:nvCxnSpPr>
        <p:spPr>
          <a:xfrm>
            <a:off x="2391924" y="4736813"/>
            <a:ext cx="0" cy="28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39"/>
          <p:cNvSpPr/>
          <p:nvPr/>
        </p:nvSpPr>
        <p:spPr>
          <a:xfrm>
            <a:off x="1999363" y="4730825"/>
            <a:ext cx="400800" cy="292200"/>
          </a:xfrm>
          <a:prstGeom prst="rect">
            <a:avLst/>
          </a:prstGeom>
          <a:solidFill>
            <a:srgbClr val="FFFFFF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9200" y="84113"/>
            <a:ext cx="259525" cy="2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9"/>
          <p:cNvSpPr/>
          <p:nvPr/>
        </p:nvSpPr>
        <p:spPr>
          <a:xfrm>
            <a:off x="6386793" y="768284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63" name="Google Shape;463;p39"/>
          <p:cNvSpPr txBox="1"/>
          <p:nvPr/>
        </p:nvSpPr>
        <p:spPr>
          <a:xfrm rot="-1665">
            <a:off x="6386793" y="1468823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Village</a:t>
            </a:r>
            <a:b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Artesia</a:t>
            </a:r>
            <a:endParaRPr sz="9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6655873" y="203826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  <a:endParaRPr sz="1000"/>
          </a:p>
        </p:txBody>
      </p:sp>
      <p:sp>
        <p:nvSpPr>
          <p:cNvPr id="465" name="Google Shape;465;p39"/>
          <p:cNvSpPr txBox="1"/>
          <p:nvPr/>
        </p:nvSpPr>
        <p:spPr>
          <a:xfrm rot="-2849466">
            <a:off x="6234431" y="882353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JOIN NOW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6" name="Google Shape;466;p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706290" y="939232"/>
            <a:ext cx="599700" cy="5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9"/>
          <p:cNvSpPr/>
          <p:nvPr/>
        </p:nvSpPr>
        <p:spPr>
          <a:xfrm>
            <a:off x="6364919" y="744571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9"/>
          <p:cNvSpPr txBox="1"/>
          <p:nvPr/>
        </p:nvSpPr>
        <p:spPr>
          <a:xfrm rot="-2849466">
            <a:off x="6240792" y="875973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Member!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39"/>
          <p:cNvSpPr/>
          <p:nvPr/>
        </p:nvSpPr>
        <p:spPr>
          <a:xfrm>
            <a:off x="6559125" y="1789863"/>
            <a:ext cx="892200" cy="671700"/>
          </a:xfrm>
          <a:prstGeom prst="ellipse">
            <a:avLst/>
          </a:prstGeom>
          <a:noFill/>
          <a:ln cap="flat" cmpd="sng" w="76200">
            <a:solidFill>
              <a:srgbClr val="5FAD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0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0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0"/>
          <p:cNvSpPr/>
          <p:nvPr/>
        </p:nvSpPr>
        <p:spPr>
          <a:xfrm>
            <a:off x="-657412" y="1248307"/>
            <a:ext cx="142800" cy="142800"/>
          </a:xfrm>
          <a:prstGeom prst="roundRect">
            <a:avLst>
              <a:gd fmla="val 16667" name="adj"/>
            </a:avLst>
          </a:prstGeom>
          <a:solidFill>
            <a:srgbClr val="9ED7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0"/>
          <p:cNvSpPr txBox="1"/>
          <p:nvPr/>
        </p:nvSpPr>
        <p:spPr>
          <a:xfrm>
            <a:off x="-699787" y="1156769"/>
            <a:ext cx="20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480" name="Google Shape;480;p40"/>
          <p:cNvSpPr txBox="1"/>
          <p:nvPr/>
        </p:nvSpPr>
        <p:spPr>
          <a:xfrm>
            <a:off x="2014934" y="424750"/>
            <a:ext cx="6010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Good morning, </a:t>
            </a:r>
            <a:r>
              <a:rPr b="1" lang="en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Artesian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What would you like to do today?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1709678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2076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0"/>
          <p:cNvSpPr/>
          <p:nvPr/>
        </p:nvSpPr>
        <p:spPr>
          <a:xfrm>
            <a:off x="2020353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0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7786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0"/>
          <p:cNvSpPr txBox="1"/>
          <p:nvPr/>
        </p:nvSpPr>
        <p:spPr>
          <a:xfrm>
            <a:off x="2287053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Artesia</a:t>
            </a: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 Village / </a:t>
            </a: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Dashboard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19935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40"/>
          <p:cNvSpPr txBox="1"/>
          <p:nvPr/>
        </p:nvSpPr>
        <p:spPr>
          <a:xfrm>
            <a:off x="20897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Create or Endorse Proposals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Co-create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b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10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current funding proposals and decide which ones you like to endorse.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 proposals are are open for voting for a period of 2 weeks. </a:t>
            </a:r>
            <a:endParaRPr i="1" sz="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3849467" y="100693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91" name="Google Shape;491;p40"/>
          <p:cNvSpPr txBox="1"/>
          <p:nvPr/>
        </p:nvSpPr>
        <p:spPr>
          <a:xfrm rot="-1665">
            <a:off x="3849467" y="1707471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Contribute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2" name="Google Shape;49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55958" y="1242580"/>
            <a:ext cx="425700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0"/>
          <p:cNvSpPr/>
          <p:nvPr/>
        </p:nvSpPr>
        <p:spPr>
          <a:xfrm>
            <a:off x="4129950" y="232409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ENDORSE</a:t>
            </a:r>
            <a:endParaRPr sz="1000"/>
          </a:p>
        </p:txBody>
      </p:sp>
      <p:sp>
        <p:nvSpPr>
          <p:cNvPr id="494" name="Google Shape;494;p40"/>
          <p:cNvSpPr/>
          <p:nvPr/>
        </p:nvSpPr>
        <p:spPr>
          <a:xfrm>
            <a:off x="3828520" y="989019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0"/>
          <p:cNvSpPr txBox="1"/>
          <p:nvPr/>
        </p:nvSpPr>
        <p:spPr>
          <a:xfrm rot="-2849466">
            <a:off x="3726156" y="1091402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PROPOSING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40"/>
          <p:cNvSpPr/>
          <p:nvPr/>
        </p:nvSpPr>
        <p:spPr>
          <a:xfrm>
            <a:off x="19935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40"/>
          <p:cNvSpPr/>
          <p:nvPr/>
        </p:nvSpPr>
        <p:spPr>
          <a:xfrm>
            <a:off x="3852467" y="321989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498" name="Google Shape;498;p40"/>
          <p:cNvSpPr txBox="1"/>
          <p:nvPr/>
        </p:nvSpPr>
        <p:spPr>
          <a:xfrm rot="-1665">
            <a:off x="3852467" y="3920433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Quests &amp; </a:t>
            </a:r>
            <a:b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Roles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40"/>
          <p:cNvSpPr/>
          <p:nvPr/>
        </p:nvSpPr>
        <p:spPr>
          <a:xfrm>
            <a:off x="4165075" y="4537060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APPLY</a:t>
            </a:r>
            <a:endParaRPr sz="1000"/>
          </a:p>
        </p:txBody>
      </p:sp>
      <p:sp>
        <p:nvSpPr>
          <p:cNvPr id="500" name="Google Shape;500;p40"/>
          <p:cNvSpPr txBox="1"/>
          <p:nvPr/>
        </p:nvSpPr>
        <p:spPr>
          <a:xfrm>
            <a:off x="20897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Apply for a Quest or Role 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open quests and roles and decide if you want to apply (you can always commit to a partial role).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1" name="Google Shape;501;p40"/>
          <p:cNvSpPr/>
          <p:nvPr/>
        </p:nvSpPr>
        <p:spPr>
          <a:xfrm>
            <a:off x="3829740" y="3197796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0"/>
          <p:cNvSpPr txBox="1"/>
          <p:nvPr/>
        </p:nvSpPr>
        <p:spPr>
          <a:xfrm rot="-2849466">
            <a:off x="3727377" y="3300179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NOW HIRING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54126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40"/>
          <p:cNvSpPr txBox="1"/>
          <p:nvPr/>
        </p:nvSpPr>
        <p:spPr>
          <a:xfrm>
            <a:off x="55088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Enroll Villagers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current registrants and decide which ones you feel would be a good fit for </a:t>
            </a:r>
            <a:r>
              <a:rPr b="1"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r>
              <a:rPr b="1" lang="en"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trust protocols requires at least </a:t>
            </a:r>
            <a:r>
              <a:rPr b="1"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3 villagers 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vouch for new members. </a:t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5" name="Google Shape;505;p40"/>
          <p:cNvSpPr/>
          <p:nvPr/>
        </p:nvSpPr>
        <p:spPr>
          <a:xfrm>
            <a:off x="54126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>
            <a:off x="55088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Claim Your Artesian Share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Claim your rewards at the end of each lunar cycle.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 can do many assignments, quests and contributions. 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There is 1 salary you can claim. </a:t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7" name="Google Shape;507;p40"/>
          <p:cNvSpPr/>
          <p:nvPr/>
        </p:nvSpPr>
        <p:spPr>
          <a:xfrm>
            <a:off x="7269392" y="322208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 rot="-1665">
            <a:off x="7269392" y="3886546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Assignments</a:t>
            </a:r>
            <a:b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Gardener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7539375" y="454089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CLAIM</a:t>
            </a:r>
            <a:endParaRPr sz="1000"/>
          </a:p>
        </p:txBody>
      </p:sp>
      <p:pic>
        <p:nvPicPr>
          <p:cNvPr id="510" name="Google Shape;510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39907" y="3468229"/>
            <a:ext cx="479601" cy="47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0"/>
          <p:cNvSpPr/>
          <p:nvPr/>
        </p:nvSpPr>
        <p:spPr>
          <a:xfrm>
            <a:off x="7247629" y="3197778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0"/>
          <p:cNvSpPr txBox="1"/>
          <p:nvPr/>
        </p:nvSpPr>
        <p:spPr>
          <a:xfrm rot="-2849466">
            <a:off x="7145265" y="3300161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NOW PAYING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40"/>
          <p:cNvSpPr/>
          <p:nvPr/>
        </p:nvSpPr>
        <p:spPr>
          <a:xfrm>
            <a:off x="7268567" y="1006919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14" name="Google Shape;514;p40"/>
          <p:cNvSpPr txBox="1"/>
          <p:nvPr/>
        </p:nvSpPr>
        <p:spPr>
          <a:xfrm rot="-1665">
            <a:off x="7268567" y="1707458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Villagers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5" name="Google Shape;51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5058" y="1242567"/>
            <a:ext cx="425700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0"/>
          <p:cNvSpPr/>
          <p:nvPr/>
        </p:nvSpPr>
        <p:spPr>
          <a:xfrm>
            <a:off x="7549050" y="2324086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VOUCH</a:t>
            </a:r>
            <a:endParaRPr sz="1000"/>
          </a:p>
        </p:txBody>
      </p:sp>
      <p:sp>
        <p:nvSpPr>
          <p:cNvPr id="517" name="Google Shape;517;p40"/>
          <p:cNvSpPr txBox="1"/>
          <p:nvPr/>
        </p:nvSpPr>
        <p:spPr>
          <a:xfrm rot="-2849466">
            <a:off x="7145256" y="1091390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40"/>
          <p:cNvSpPr/>
          <p:nvPr/>
        </p:nvSpPr>
        <p:spPr>
          <a:xfrm>
            <a:off x="7247637" y="983685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0"/>
          <p:cNvSpPr txBox="1"/>
          <p:nvPr/>
        </p:nvSpPr>
        <p:spPr>
          <a:xfrm rot="-2849466">
            <a:off x="7145273" y="1086068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40"/>
          <p:cNvSpPr/>
          <p:nvPr/>
        </p:nvSpPr>
        <p:spPr>
          <a:xfrm>
            <a:off x="5485000" y="3595697"/>
            <a:ext cx="57300" cy="5538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41329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42853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44377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/>
          <p:nvPr/>
        </p:nvSpPr>
        <p:spPr>
          <a:xfrm>
            <a:off x="45901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0"/>
          <p:cNvSpPr/>
          <p:nvPr/>
        </p:nvSpPr>
        <p:spPr>
          <a:xfrm>
            <a:off x="4742525" y="27581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0"/>
          <p:cNvSpPr/>
          <p:nvPr/>
        </p:nvSpPr>
        <p:spPr>
          <a:xfrm>
            <a:off x="41329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0"/>
          <p:cNvSpPr/>
          <p:nvPr/>
        </p:nvSpPr>
        <p:spPr>
          <a:xfrm>
            <a:off x="42853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0"/>
          <p:cNvSpPr/>
          <p:nvPr/>
        </p:nvSpPr>
        <p:spPr>
          <a:xfrm>
            <a:off x="44377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0"/>
          <p:cNvSpPr/>
          <p:nvPr/>
        </p:nvSpPr>
        <p:spPr>
          <a:xfrm>
            <a:off x="45901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0"/>
          <p:cNvSpPr/>
          <p:nvPr/>
        </p:nvSpPr>
        <p:spPr>
          <a:xfrm>
            <a:off x="4742525" y="4967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0"/>
          <p:cNvSpPr/>
          <p:nvPr/>
        </p:nvSpPr>
        <p:spPr>
          <a:xfrm>
            <a:off x="81715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0"/>
          <p:cNvSpPr/>
          <p:nvPr/>
        </p:nvSpPr>
        <p:spPr>
          <a:xfrm>
            <a:off x="77143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0"/>
          <p:cNvSpPr/>
          <p:nvPr/>
        </p:nvSpPr>
        <p:spPr>
          <a:xfrm>
            <a:off x="75619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0"/>
          <p:cNvSpPr/>
          <p:nvPr/>
        </p:nvSpPr>
        <p:spPr>
          <a:xfrm>
            <a:off x="80191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0"/>
          <p:cNvSpPr/>
          <p:nvPr/>
        </p:nvSpPr>
        <p:spPr>
          <a:xfrm>
            <a:off x="7866725" y="27581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0"/>
          <p:cNvSpPr/>
          <p:nvPr/>
        </p:nvSpPr>
        <p:spPr>
          <a:xfrm>
            <a:off x="81715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77143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75619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0"/>
          <p:cNvSpPr/>
          <p:nvPr/>
        </p:nvSpPr>
        <p:spPr>
          <a:xfrm>
            <a:off x="80191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0"/>
          <p:cNvSpPr/>
          <p:nvPr/>
        </p:nvSpPr>
        <p:spPr>
          <a:xfrm>
            <a:off x="7866725" y="4967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2150" y="109104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8900" y="330999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9507" y="3481754"/>
            <a:ext cx="479601" cy="4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0"/>
          <p:cNvPicPr preferRelativeResize="0"/>
          <p:nvPr/>
        </p:nvPicPr>
        <p:blipFill rotWithShape="1">
          <a:blip r:embed="rId12">
            <a:alphaModFix/>
          </a:blip>
          <a:srcRect b="0" l="0" r="67079" t="0"/>
          <a:stretch/>
        </p:blipFill>
        <p:spPr>
          <a:xfrm>
            <a:off x="8770747" y="4766180"/>
            <a:ext cx="352924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0"/>
          <p:cNvPicPr preferRelativeResize="0"/>
          <p:nvPr/>
        </p:nvPicPr>
        <p:blipFill rotWithShape="1">
          <a:blip r:embed="rId13">
            <a:alphaModFix amt="76000"/>
          </a:blip>
          <a:srcRect b="0" l="0" r="0" t="0"/>
          <a:stretch/>
        </p:blipFill>
        <p:spPr>
          <a:xfrm>
            <a:off x="-4175" y="-7034"/>
            <a:ext cx="163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/>
          <p:nvPr/>
        </p:nvSpPr>
        <p:spPr>
          <a:xfrm>
            <a:off x="4033200" y="2042563"/>
            <a:ext cx="892200" cy="671700"/>
          </a:xfrm>
          <a:prstGeom prst="ellipse">
            <a:avLst/>
          </a:prstGeom>
          <a:noFill/>
          <a:ln cap="flat" cmpd="sng" w="76200">
            <a:solidFill>
              <a:srgbClr val="5FAD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52" y="4177874"/>
            <a:ext cx="1222800" cy="8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42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2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2"/>
          <p:cNvSpPr/>
          <p:nvPr/>
        </p:nvSpPr>
        <p:spPr>
          <a:xfrm>
            <a:off x="-657412" y="1248307"/>
            <a:ext cx="142800" cy="142800"/>
          </a:xfrm>
          <a:prstGeom prst="roundRect">
            <a:avLst>
              <a:gd fmla="val 16667" name="adj"/>
            </a:avLst>
          </a:prstGeom>
          <a:solidFill>
            <a:srgbClr val="9ED7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 txBox="1"/>
          <p:nvPr/>
        </p:nvSpPr>
        <p:spPr>
          <a:xfrm>
            <a:off x="-699787" y="1156769"/>
            <a:ext cx="20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563" name="Google Shape;563;p42"/>
          <p:cNvSpPr txBox="1"/>
          <p:nvPr/>
        </p:nvSpPr>
        <p:spPr>
          <a:xfrm>
            <a:off x="2014934" y="424750"/>
            <a:ext cx="6010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Good morning, </a:t>
            </a:r>
            <a:r>
              <a:rPr b="1" lang="en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Artesian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What would you like to do today?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4" name="Google Shape;564;p42"/>
          <p:cNvSpPr/>
          <p:nvPr/>
        </p:nvSpPr>
        <p:spPr>
          <a:xfrm>
            <a:off x="1709678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2076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2"/>
          <p:cNvSpPr/>
          <p:nvPr/>
        </p:nvSpPr>
        <p:spPr>
          <a:xfrm>
            <a:off x="2020353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2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7786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2"/>
          <p:cNvSpPr txBox="1"/>
          <p:nvPr/>
        </p:nvSpPr>
        <p:spPr>
          <a:xfrm>
            <a:off x="2287053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Artesia Village / </a:t>
            </a: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Dashboard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1" name="Google Shape;571;p42"/>
          <p:cNvSpPr/>
          <p:nvPr/>
        </p:nvSpPr>
        <p:spPr>
          <a:xfrm>
            <a:off x="19935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42"/>
          <p:cNvSpPr txBox="1"/>
          <p:nvPr/>
        </p:nvSpPr>
        <p:spPr>
          <a:xfrm>
            <a:off x="20897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Create or Endorse Proposals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Co-create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b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10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current funding proposals and decide which ones you like to endorse.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 proposals are are open for voting for a period of 2 weeks. </a:t>
            </a:r>
            <a:endParaRPr i="1" sz="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3" name="Google Shape;573;p42"/>
          <p:cNvSpPr/>
          <p:nvPr/>
        </p:nvSpPr>
        <p:spPr>
          <a:xfrm>
            <a:off x="3849467" y="100693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74" name="Google Shape;574;p42"/>
          <p:cNvSpPr txBox="1"/>
          <p:nvPr/>
        </p:nvSpPr>
        <p:spPr>
          <a:xfrm rot="-1665">
            <a:off x="3849467" y="1707471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Contribute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5" name="Google Shape;575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55958" y="1242580"/>
            <a:ext cx="425700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2"/>
          <p:cNvSpPr/>
          <p:nvPr/>
        </p:nvSpPr>
        <p:spPr>
          <a:xfrm>
            <a:off x="4129950" y="232409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ENDORSE</a:t>
            </a:r>
            <a:endParaRPr sz="1000"/>
          </a:p>
        </p:txBody>
      </p:sp>
      <p:sp>
        <p:nvSpPr>
          <p:cNvPr id="577" name="Google Shape;577;p42"/>
          <p:cNvSpPr/>
          <p:nvPr/>
        </p:nvSpPr>
        <p:spPr>
          <a:xfrm>
            <a:off x="3828520" y="989019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2"/>
          <p:cNvSpPr txBox="1"/>
          <p:nvPr/>
        </p:nvSpPr>
        <p:spPr>
          <a:xfrm rot="-2849466">
            <a:off x="3726156" y="1091402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PROPOSING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42"/>
          <p:cNvSpPr/>
          <p:nvPr/>
        </p:nvSpPr>
        <p:spPr>
          <a:xfrm>
            <a:off x="19935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42"/>
          <p:cNvSpPr/>
          <p:nvPr/>
        </p:nvSpPr>
        <p:spPr>
          <a:xfrm>
            <a:off x="3852467" y="321989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81" name="Google Shape;581;p42"/>
          <p:cNvSpPr txBox="1"/>
          <p:nvPr/>
        </p:nvSpPr>
        <p:spPr>
          <a:xfrm rot="-1665">
            <a:off x="3852467" y="3920433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Quests &amp; </a:t>
            </a:r>
            <a:b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Roles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42"/>
          <p:cNvSpPr/>
          <p:nvPr/>
        </p:nvSpPr>
        <p:spPr>
          <a:xfrm>
            <a:off x="4165075" y="4537060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APPLY</a:t>
            </a:r>
            <a:endParaRPr sz="1000"/>
          </a:p>
        </p:txBody>
      </p:sp>
      <p:sp>
        <p:nvSpPr>
          <p:cNvPr id="583" name="Google Shape;583;p42"/>
          <p:cNvSpPr txBox="1"/>
          <p:nvPr/>
        </p:nvSpPr>
        <p:spPr>
          <a:xfrm>
            <a:off x="20897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Apply for a Quest or Role 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open quests and roles and decide if you want to apply (you can always commit to a partial role).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4" name="Google Shape;584;p42"/>
          <p:cNvSpPr/>
          <p:nvPr/>
        </p:nvSpPr>
        <p:spPr>
          <a:xfrm>
            <a:off x="3829740" y="3197796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2"/>
          <p:cNvSpPr txBox="1"/>
          <p:nvPr/>
        </p:nvSpPr>
        <p:spPr>
          <a:xfrm rot="-2849466">
            <a:off x="3727377" y="3300179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NOW HIRING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42"/>
          <p:cNvSpPr/>
          <p:nvPr/>
        </p:nvSpPr>
        <p:spPr>
          <a:xfrm>
            <a:off x="54126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42"/>
          <p:cNvSpPr txBox="1"/>
          <p:nvPr/>
        </p:nvSpPr>
        <p:spPr>
          <a:xfrm>
            <a:off x="55088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Enroll Villagers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current registrants and decide which ones you feel would be a good fit for </a:t>
            </a:r>
            <a:r>
              <a:rPr b="1"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r>
              <a:rPr b="1" lang="en"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trust protocols requires at least </a:t>
            </a:r>
            <a:r>
              <a:rPr b="1"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3 villagers 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vouch for new members. </a:t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8" name="Google Shape;588;p42"/>
          <p:cNvSpPr/>
          <p:nvPr/>
        </p:nvSpPr>
        <p:spPr>
          <a:xfrm>
            <a:off x="54126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42"/>
          <p:cNvSpPr txBox="1"/>
          <p:nvPr/>
        </p:nvSpPr>
        <p:spPr>
          <a:xfrm>
            <a:off x="55088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Claim Your Artesian Share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Claim your rewards at the end of each lunar cycle.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 can do many assignments, quests and contributions. 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There is 1 salary you can claim. </a:t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90" name="Google Shape;590;p42"/>
          <p:cNvSpPr/>
          <p:nvPr/>
        </p:nvSpPr>
        <p:spPr>
          <a:xfrm>
            <a:off x="7269392" y="322208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91" name="Google Shape;591;p42"/>
          <p:cNvSpPr txBox="1"/>
          <p:nvPr/>
        </p:nvSpPr>
        <p:spPr>
          <a:xfrm rot="-1665">
            <a:off x="7269392" y="3886546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Assignments</a:t>
            </a:r>
            <a:b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Gardener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42"/>
          <p:cNvSpPr/>
          <p:nvPr/>
        </p:nvSpPr>
        <p:spPr>
          <a:xfrm>
            <a:off x="7539375" y="454089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CLAIM</a:t>
            </a:r>
            <a:endParaRPr sz="1000"/>
          </a:p>
        </p:txBody>
      </p:sp>
      <p:pic>
        <p:nvPicPr>
          <p:cNvPr id="593" name="Google Shape;59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39907" y="3468229"/>
            <a:ext cx="479601" cy="47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2"/>
          <p:cNvSpPr/>
          <p:nvPr/>
        </p:nvSpPr>
        <p:spPr>
          <a:xfrm>
            <a:off x="7247629" y="3197778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2"/>
          <p:cNvSpPr txBox="1"/>
          <p:nvPr/>
        </p:nvSpPr>
        <p:spPr>
          <a:xfrm rot="-2849466">
            <a:off x="7145265" y="3300161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NOW PAYING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42"/>
          <p:cNvSpPr/>
          <p:nvPr/>
        </p:nvSpPr>
        <p:spPr>
          <a:xfrm>
            <a:off x="7268567" y="1006919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597" name="Google Shape;597;p42"/>
          <p:cNvSpPr txBox="1"/>
          <p:nvPr/>
        </p:nvSpPr>
        <p:spPr>
          <a:xfrm rot="-1665">
            <a:off x="7268567" y="1707458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Villagers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8" name="Google Shape;598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5058" y="1242567"/>
            <a:ext cx="425700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2"/>
          <p:cNvSpPr/>
          <p:nvPr/>
        </p:nvSpPr>
        <p:spPr>
          <a:xfrm>
            <a:off x="7549050" y="2324086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VOUCH</a:t>
            </a:r>
            <a:endParaRPr sz="1000"/>
          </a:p>
        </p:txBody>
      </p:sp>
      <p:sp>
        <p:nvSpPr>
          <p:cNvPr id="600" name="Google Shape;600;p42"/>
          <p:cNvSpPr txBox="1"/>
          <p:nvPr/>
        </p:nvSpPr>
        <p:spPr>
          <a:xfrm rot="-2849466">
            <a:off x="7145256" y="1091390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42"/>
          <p:cNvSpPr/>
          <p:nvPr/>
        </p:nvSpPr>
        <p:spPr>
          <a:xfrm>
            <a:off x="7247637" y="983685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2"/>
          <p:cNvSpPr txBox="1"/>
          <p:nvPr/>
        </p:nvSpPr>
        <p:spPr>
          <a:xfrm rot="-2849466">
            <a:off x="7145273" y="1086068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42"/>
          <p:cNvSpPr/>
          <p:nvPr/>
        </p:nvSpPr>
        <p:spPr>
          <a:xfrm>
            <a:off x="5485000" y="3595697"/>
            <a:ext cx="57300" cy="5538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2"/>
          <p:cNvSpPr/>
          <p:nvPr/>
        </p:nvSpPr>
        <p:spPr>
          <a:xfrm>
            <a:off x="41329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2"/>
          <p:cNvSpPr/>
          <p:nvPr/>
        </p:nvSpPr>
        <p:spPr>
          <a:xfrm>
            <a:off x="42853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2"/>
          <p:cNvSpPr/>
          <p:nvPr/>
        </p:nvSpPr>
        <p:spPr>
          <a:xfrm>
            <a:off x="44377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2"/>
          <p:cNvSpPr/>
          <p:nvPr/>
        </p:nvSpPr>
        <p:spPr>
          <a:xfrm>
            <a:off x="45901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2"/>
          <p:cNvSpPr/>
          <p:nvPr/>
        </p:nvSpPr>
        <p:spPr>
          <a:xfrm>
            <a:off x="4742525" y="27581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2"/>
          <p:cNvSpPr/>
          <p:nvPr/>
        </p:nvSpPr>
        <p:spPr>
          <a:xfrm>
            <a:off x="41329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2"/>
          <p:cNvSpPr/>
          <p:nvPr/>
        </p:nvSpPr>
        <p:spPr>
          <a:xfrm>
            <a:off x="42853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2"/>
          <p:cNvSpPr/>
          <p:nvPr/>
        </p:nvSpPr>
        <p:spPr>
          <a:xfrm>
            <a:off x="44377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2"/>
          <p:cNvSpPr/>
          <p:nvPr/>
        </p:nvSpPr>
        <p:spPr>
          <a:xfrm>
            <a:off x="45901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2"/>
          <p:cNvSpPr/>
          <p:nvPr/>
        </p:nvSpPr>
        <p:spPr>
          <a:xfrm>
            <a:off x="4742525" y="4967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2"/>
          <p:cNvSpPr/>
          <p:nvPr/>
        </p:nvSpPr>
        <p:spPr>
          <a:xfrm>
            <a:off x="81715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2"/>
          <p:cNvSpPr/>
          <p:nvPr/>
        </p:nvSpPr>
        <p:spPr>
          <a:xfrm>
            <a:off x="77143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2"/>
          <p:cNvSpPr/>
          <p:nvPr/>
        </p:nvSpPr>
        <p:spPr>
          <a:xfrm>
            <a:off x="75619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2"/>
          <p:cNvSpPr/>
          <p:nvPr/>
        </p:nvSpPr>
        <p:spPr>
          <a:xfrm>
            <a:off x="80191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2"/>
          <p:cNvSpPr/>
          <p:nvPr/>
        </p:nvSpPr>
        <p:spPr>
          <a:xfrm>
            <a:off x="7866725" y="27581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2"/>
          <p:cNvSpPr/>
          <p:nvPr/>
        </p:nvSpPr>
        <p:spPr>
          <a:xfrm>
            <a:off x="81715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2"/>
          <p:cNvSpPr/>
          <p:nvPr/>
        </p:nvSpPr>
        <p:spPr>
          <a:xfrm>
            <a:off x="77143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2"/>
          <p:cNvSpPr/>
          <p:nvPr/>
        </p:nvSpPr>
        <p:spPr>
          <a:xfrm>
            <a:off x="75619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2"/>
          <p:cNvSpPr/>
          <p:nvPr/>
        </p:nvSpPr>
        <p:spPr>
          <a:xfrm>
            <a:off x="80191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2"/>
          <p:cNvSpPr/>
          <p:nvPr/>
        </p:nvSpPr>
        <p:spPr>
          <a:xfrm>
            <a:off x="7866725" y="4967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2150" y="109104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8900" y="330999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9507" y="3481754"/>
            <a:ext cx="479601" cy="4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2"/>
          <p:cNvPicPr preferRelativeResize="0"/>
          <p:nvPr/>
        </p:nvPicPr>
        <p:blipFill rotWithShape="1">
          <a:blip r:embed="rId12">
            <a:alphaModFix/>
          </a:blip>
          <a:srcRect b="0" l="0" r="67079" t="0"/>
          <a:stretch/>
        </p:blipFill>
        <p:spPr>
          <a:xfrm>
            <a:off x="8770747" y="4766180"/>
            <a:ext cx="352924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2"/>
          <p:cNvPicPr preferRelativeResize="0"/>
          <p:nvPr/>
        </p:nvPicPr>
        <p:blipFill rotWithShape="1">
          <a:blip r:embed="rId13">
            <a:alphaModFix amt="76000"/>
          </a:blip>
          <a:srcRect b="0" l="0" r="0" t="0"/>
          <a:stretch/>
        </p:blipFill>
        <p:spPr>
          <a:xfrm>
            <a:off x="-4175" y="-7034"/>
            <a:ext cx="163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2"/>
          <p:cNvSpPr/>
          <p:nvPr/>
        </p:nvSpPr>
        <p:spPr>
          <a:xfrm>
            <a:off x="7454825" y="2042550"/>
            <a:ext cx="892200" cy="671700"/>
          </a:xfrm>
          <a:prstGeom prst="ellipse">
            <a:avLst/>
          </a:prstGeom>
          <a:noFill/>
          <a:ln cap="flat" cmpd="sng" w="76200">
            <a:solidFill>
              <a:srgbClr val="5FAD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3"/>
          <p:cNvSpPr/>
          <p:nvPr/>
        </p:nvSpPr>
        <p:spPr>
          <a:xfrm>
            <a:off x="-657412" y="1248307"/>
            <a:ext cx="142800" cy="142800"/>
          </a:xfrm>
          <a:prstGeom prst="roundRect">
            <a:avLst>
              <a:gd fmla="val 16667" name="adj"/>
            </a:avLst>
          </a:prstGeom>
          <a:solidFill>
            <a:srgbClr val="9ED7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3"/>
          <p:cNvSpPr txBox="1"/>
          <p:nvPr/>
        </p:nvSpPr>
        <p:spPr>
          <a:xfrm>
            <a:off x="-699787" y="1156769"/>
            <a:ext cx="20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637" name="Google Shape;637;p43"/>
          <p:cNvPicPr preferRelativeResize="0"/>
          <p:nvPr/>
        </p:nvPicPr>
        <p:blipFill rotWithShape="1">
          <a:blip r:embed="rId4">
            <a:alphaModFix/>
          </a:blip>
          <a:srcRect b="0" l="0" r="67079" t="0"/>
          <a:stretch/>
        </p:blipFill>
        <p:spPr>
          <a:xfrm>
            <a:off x="8770747" y="4766180"/>
            <a:ext cx="352924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99" cy="514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852" y="4177874"/>
            <a:ext cx="1222800" cy="8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44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4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4"/>
          <p:cNvSpPr/>
          <p:nvPr/>
        </p:nvSpPr>
        <p:spPr>
          <a:xfrm>
            <a:off x="-657412" y="1248307"/>
            <a:ext cx="142800" cy="142800"/>
          </a:xfrm>
          <a:prstGeom prst="roundRect">
            <a:avLst>
              <a:gd fmla="val 16667" name="adj"/>
            </a:avLst>
          </a:prstGeom>
          <a:solidFill>
            <a:srgbClr val="9ED7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4"/>
          <p:cNvSpPr txBox="1"/>
          <p:nvPr/>
        </p:nvSpPr>
        <p:spPr>
          <a:xfrm>
            <a:off x="-699787" y="1156769"/>
            <a:ext cx="20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650" name="Google Shape;650;p44"/>
          <p:cNvSpPr txBox="1"/>
          <p:nvPr/>
        </p:nvSpPr>
        <p:spPr>
          <a:xfrm>
            <a:off x="2014934" y="424750"/>
            <a:ext cx="6010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Good morning, </a:t>
            </a:r>
            <a:r>
              <a:rPr b="1" lang="en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Artesian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What would you like to do today?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1" name="Google Shape;651;p44"/>
          <p:cNvSpPr/>
          <p:nvPr/>
        </p:nvSpPr>
        <p:spPr>
          <a:xfrm>
            <a:off x="1709678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2076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4"/>
          <p:cNvSpPr/>
          <p:nvPr/>
        </p:nvSpPr>
        <p:spPr>
          <a:xfrm>
            <a:off x="2020353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4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7786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4"/>
          <p:cNvSpPr txBox="1"/>
          <p:nvPr/>
        </p:nvSpPr>
        <p:spPr>
          <a:xfrm>
            <a:off x="2287053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Artesia Village / </a:t>
            </a: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Dashboard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8" name="Google Shape;658;p44"/>
          <p:cNvSpPr/>
          <p:nvPr/>
        </p:nvSpPr>
        <p:spPr>
          <a:xfrm>
            <a:off x="19935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44"/>
          <p:cNvSpPr txBox="1"/>
          <p:nvPr/>
        </p:nvSpPr>
        <p:spPr>
          <a:xfrm>
            <a:off x="20897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Create or Endorse Proposals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Co-create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b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10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current funding proposals and decide which ones you like to endorse.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 proposals are are open for voting for a period of 2 weeks. </a:t>
            </a:r>
            <a:endParaRPr i="1" sz="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0" name="Google Shape;660;p44"/>
          <p:cNvSpPr/>
          <p:nvPr/>
        </p:nvSpPr>
        <p:spPr>
          <a:xfrm>
            <a:off x="3849467" y="100693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61" name="Google Shape;661;p44"/>
          <p:cNvSpPr txBox="1"/>
          <p:nvPr/>
        </p:nvSpPr>
        <p:spPr>
          <a:xfrm rot="-1665">
            <a:off x="3849467" y="1707471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Contribute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2" name="Google Shape;662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55958" y="1242580"/>
            <a:ext cx="425700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4"/>
          <p:cNvSpPr/>
          <p:nvPr/>
        </p:nvSpPr>
        <p:spPr>
          <a:xfrm>
            <a:off x="4129950" y="232409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ENDORSE</a:t>
            </a:r>
            <a:endParaRPr sz="1000"/>
          </a:p>
        </p:txBody>
      </p:sp>
      <p:sp>
        <p:nvSpPr>
          <p:cNvPr id="664" name="Google Shape;664;p44"/>
          <p:cNvSpPr/>
          <p:nvPr/>
        </p:nvSpPr>
        <p:spPr>
          <a:xfrm>
            <a:off x="3828520" y="989019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4"/>
          <p:cNvSpPr txBox="1"/>
          <p:nvPr/>
        </p:nvSpPr>
        <p:spPr>
          <a:xfrm rot="-2849466">
            <a:off x="3726156" y="1091402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PROPOSING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44"/>
          <p:cNvSpPr/>
          <p:nvPr/>
        </p:nvSpPr>
        <p:spPr>
          <a:xfrm>
            <a:off x="19935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44"/>
          <p:cNvSpPr/>
          <p:nvPr/>
        </p:nvSpPr>
        <p:spPr>
          <a:xfrm>
            <a:off x="3852467" y="321989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68" name="Google Shape;668;p44"/>
          <p:cNvSpPr txBox="1"/>
          <p:nvPr/>
        </p:nvSpPr>
        <p:spPr>
          <a:xfrm rot="-1665">
            <a:off x="3852467" y="3920433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Quests &amp; </a:t>
            </a:r>
            <a:b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Roles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44"/>
          <p:cNvSpPr/>
          <p:nvPr/>
        </p:nvSpPr>
        <p:spPr>
          <a:xfrm>
            <a:off x="4165075" y="4537060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APPLY</a:t>
            </a:r>
            <a:endParaRPr sz="1000"/>
          </a:p>
        </p:txBody>
      </p:sp>
      <p:sp>
        <p:nvSpPr>
          <p:cNvPr id="670" name="Google Shape;670;p44"/>
          <p:cNvSpPr txBox="1"/>
          <p:nvPr/>
        </p:nvSpPr>
        <p:spPr>
          <a:xfrm>
            <a:off x="20897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Apply for a Quest or Role 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open quests and roles and decide if you want to apply (you can always commit to a partial role).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1" name="Google Shape;671;p44"/>
          <p:cNvSpPr/>
          <p:nvPr/>
        </p:nvSpPr>
        <p:spPr>
          <a:xfrm>
            <a:off x="3829740" y="3197796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4"/>
          <p:cNvSpPr txBox="1"/>
          <p:nvPr/>
        </p:nvSpPr>
        <p:spPr>
          <a:xfrm rot="-2849466">
            <a:off x="3727377" y="3300179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NOW HIRING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44"/>
          <p:cNvSpPr/>
          <p:nvPr/>
        </p:nvSpPr>
        <p:spPr>
          <a:xfrm>
            <a:off x="54126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44"/>
          <p:cNvSpPr txBox="1"/>
          <p:nvPr/>
        </p:nvSpPr>
        <p:spPr>
          <a:xfrm>
            <a:off x="55088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Enroll Villagers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current registrants and decide which ones you feel would be a good fit for </a:t>
            </a:r>
            <a:r>
              <a:rPr b="1"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r>
              <a:rPr b="1" lang="en"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trust protocols requires at least </a:t>
            </a:r>
            <a:r>
              <a:rPr b="1"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3 villagers 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vouch for new members. </a:t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5" name="Google Shape;675;p44"/>
          <p:cNvSpPr/>
          <p:nvPr/>
        </p:nvSpPr>
        <p:spPr>
          <a:xfrm>
            <a:off x="54126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44"/>
          <p:cNvSpPr txBox="1"/>
          <p:nvPr/>
        </p:nvSpPr>
        <p:spPr>
          <a:xfrm>
            <a:off x="55088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Claim Your Artesian Share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Claim your rewards at the end of each lunar cycle.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 can do many assignments, quests and contributions. 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There is 1 salary you can claim. </a:t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7" name="Google Shape;677;p44"/>
          <p:cNvSpPr/>
          <p:nvPr/>
        </p:nvSpPr>
        <p:spPr>
          <a:xfrm>
            <a:off x="7269392" y="322208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78" name="Google Shape;678;p44"/>
          <p:cNvSpPr txBox="1"/>
          <p:nvPr/>
        </p:nvSpPr>
        <p:spPr>
          <a:xfrm rot="-1665">
            <a:off x="7269392" y="3886546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Assignments</a:t>
            </a:r>
            <a:b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Gardener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44"/>
          <p:cNvSpPr/>
          <p:nvPr/>
        </p:nvSpPr>
        <p:spPr>
          <a:xfrm>
            <a:off x="7539375" y="454089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CLAIM</a:t>
            </a:r>
            <a:endParaRPr sz="1000"/>
          </a:p>
        </p:txBody>
      </p:sp>
      <p:pic>
        <p:nvPicPr>
          <p:cNvPr id="680" name="Google Shape;680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39907" y="3468229"/>
            <a:ext cx="479601" cy="47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4"/>
          <p:cNvSpPr/>
          <p:nvPr/>
        </p:nvSpPr>
        <p:spPr>
          <a:xfrm>
            <a:off x="7247629" y="3197778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4"/>
          <p:cNvSpPr txBox="1"/>
          <p:nvPr/>
        </p:nvSpPr>
        <p:spPr>
          <a:xfrm rot="-2849466">
            <a:off x="7145265" y="3300161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NOW PAYING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44"/>
          <p:cNvSpPr/>
          <p:nvPr/>
        </p:nvSpPr>
        <p:spPr>
          <a:xfrm>
            <a:off x="7268567" y="1006919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684" name="Google Shape;684;p44"/>
          <p:cNvSpPr txBox="1"/>
          <p:nvPr/>
        </p:nvSpPr>
        <p:spPr>
          <a:xfrm rot="-1665">
            <a:off x="7268567" y="1707458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Villagers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5" name="Google Shape;685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5058" y="1242567"/>
            <a:ext cx="425700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4"/>
          <p:cNvSpPr/>
          <p:nvPr/>
        </p:nvSpPr>
        <p:spPr>
          <a:xfrm>
            <a:off x="7549050" y="2324086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VOUCH</a:t>
            </a:r>
            <a:endParaRPr sz="1000"/>
          </a:p>
        </p:txBody>
      </p:sp>
      <p:sp>
        <p:nvSpPr>
          <p:cNvPr id="687" name="Google Shape;687;p44"/>
          <p:cNvSpPr txBox="1"/>
          <p:nvPr/>
        </p:nvSpPr>
        <p:spPr>
          <a:xfrm rot="-2849466">
            <a:off x="7145256" y="1091390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44"/>
          <p:cNvSpPr/>
          <p:nvPr/>
        </p:nvSpPr>
        <p:spPr>
          <a:xfrm>
            <a:off x="7247637" y="983685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4"/>
          <p:cNvSpPr txBox="1"/>
          <p:nvPr/>
        </p:nvSpPr>
        <p:spPr>
          <a:xfrm rot="-2849466">
            <a:off x="7145273" y="1086068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4"/>
          <p:cNvSpPr/>
          <p:nvPr/>
        </p:nvSpPr>
        <p:spPr>
          <a:xfrm>
            <a:off x="5485000" y="3595697"/>
            <a:ext cx="57300" cy="5538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4"/>
          <p:cNvSpPr/>
          <p:nvPr/>
        </p:nvSpPr>
        <p:spPr>
          <a:xfrm>
            <a:off x="41329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4"/>
          <p:cNvSpPr/>
          <p:nvPr/>
        </p:nvSpPr>
        <p:spPr>
          <a:xfrm>
            <a:off x="42853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4"/>
          <p:cNvSpPr/>
          <p:nvPr/>
        </p:nvSpPr>
        <p:spPr>
          <a:xfrm>
            <a:off x="44377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4"/>
          <p:cNvSpPr/>
          <p:nvPr/>
        </p:nvSpPr>
        <p:spPr>
          <a:xfrm>
            <a:off x="45901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4"/>
          <p:cNvSpPr/>
          <p:nvPr/>
        </p:nvSpPr>
        <p:spPr>
          <a:xfrm>
            <a:off x="4742525" y="27581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4"/>
          <p:cNvSpPr/>
          <p:nvPr/>
        </p:nvSpPr>
        <p:spPr>
          <a:xfrm>
            <a:off x="41329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4"/>
          <p:cNvSpPr/>
          <p:nvPr/>
        </p:nvSpPr>
        <p:spPr>
          <a:xfrm>
            <a:off x="42853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4"/>
          <p:cNvSpPr/>
          <p:nvPr/>
        </p:nvSpPr>
        <p:spPr>
          <a:xfrm>
            <a:off x="44377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4"/>
          <p:cNvSpPr/>
          <p:nvPr/>
        </p:nvSpPr>
        <p:spPr>
          <a:xfrm>
            <a:off x="45901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4"/>
          <p:cNvSpPr/>
          <p:nvPr/>
        </p:nvSpPr>
        <p:spPr>
          <a:xfrm>
            <a:off x="4742525" y="4967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4"/>
          <p:cNvSpPr/>
          <p:nvPr/>
        </p:nvSpPr>
        <p:spPr>
          <a:xfrm>
            <a:off x="81715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4"/>
          <p:cNvSpPr/>
          <p:nvPr/>
        </p:nvSpPr>
        <p:spPr>
          <a:xfrm>
            <a:off x="77143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4"/>
          <p:cNvSpPr/>
          <p:nvPr/>
        </p:nvSpPr>
        <p:spPr>
          <a:xfrm>
            <a:off x="75619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4"/>
          <p:cNvSpPr/>
          <p:nvPr/>
        </p:nvSpPr>
        <p:spPr>
          <a:xfrm>
            <a:off x="80191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4"/>
          <p:cNvSpPr/>
          <p:nvPr/>
        </p:nvSpPr>
        <p:spPr>
          <a:xfrm>
            <a:off x="7866725" y="27581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4"/>
          <p:cNvSpPr/>
          <p:nvPr/>
        </p:nvSpPr>
        <p:spPr>
          <a:xfrm>
            <a:off x="81715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4"/>
          <p:cNvSpPr/>
          <p:nvPr/>
        </p:nvSpPr>
        <p:spPr>
          <a:xfrm>
            <a:off x="77143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4"/>
          <p:cNvSpPr/>
          <p:nvPr/>
        </p:nvSpPr>
        <p:spPr>
          <a:xfrm>
            <a:off x="75619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4"/>
          <p:cNvSpPr/>
          <p:nvPr/>
        </p:nvSpPr>
        <p:spPr>
          <a:xfrm>
            <a:off x="80191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4"/>
          <p:cNvSpPr/>
          <p:nvPr/>
        </p:nvSpPr>
        <p:spPr>
          <a:xfrm>
            <a:off x="7866725" y="4967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2150" y="109104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8900" y="330999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9507" y="3481754"/>
            <a:ext cx="479601" cy="4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4"/>
          <p:cNvPicPr preferRelativeResize="0"/>
          <p:nvPr/>
        </p:nvPicPr>
        <p:blipFill rotWithShape="1">
          <a:blip r:embed="rId12">
            <a:alphaModFix/>
          </a:blip>
          <a:srcRect b="0" l="0" r="67079" t="0"/>
          <a:stretch/>
        </p:blipFill>
        <p:spPr>
          <a:xfrm>
            <a:off x="8770747" y="4766180"/>
            <a:ext cx="352924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4"/>
          <p:cNvPicPr preferRelativeResize="0"/>
          <p:nvPr/>
        </p:nvPicPr>
        <p:blipFill rotWithShape="1">
          <a:blip r:embed="rId13">
            <a:alphaModFix amt="76000"/>
          </a:blip>
          <a:srcRect b="0" l="0" r="0" t="0"/>
          <a:stretch/>
        </p:blipFill>
        <p:spPr>
          <a:xfrm>
            <a:off x="-4175" y="-7034"/>
            <a:ext cx="163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44"/>
          <p:cNvSpPr/>
          <p:nvPr/>
        </p:nvSpPr>
        <p:spPr>
          <a:xfrm>
            <a:off x="4033200" y="4288650"/>
            <a:ext cx="892200" cy="671700"/>
          </a:xfrm>
          <a:prstGeom prst="ellipse">
            <a:avLst/>
          </a:prstGeom>
          <a:noFill/>
          <a:ln cap="flat" cmpd="sng" w="76200">
            <a:solidFill>
              <a:srgbClr val="5FAD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3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52" y="4177874"/>
            <a:ext cx="1222800" cy="8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46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6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6"/>
          <p:cNvSpPr/>
          <p:nvPr/>
        </p:nvSpPr>
        <p:spPr>
          <a:xfrm>
            <a:off x="-657412" y="1248307"/>
            <a:ext cx="142800" cy="142800"/>
          </a:xfrm>
          <a:prstGeom prst="roundRect">
            <a:avLst>
              <a:gd fmla="val 16667" name="adj"/>
            </a:avLst>
          </a:prstGeom>
          <a:solidFill>
            <a:srgbClr val="9ED7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6"/>
          <p:cNvSpPr txBox="1"/>
          <p:nvPr/>
        </p:nvSpPr>
        <p:spPr>
          <a:xfrm>
            <a:off x="-699787" y="1156769"/>
            <a:ext cx="20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733" name="Google Shape;733;p46"/>
          <p:cNvSpPr txBox="1"/>
          <p:nvPr/>
        </p:nvSpPr>
        <p:spPr>
          <a:xfrm>
            <a:off x="2014934" y="424750"/>
            <a:ext cx="6010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Good morning, </a:t>
            </a:r>
            <a:r>
              <a:rPr b="1" lang="en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Artesian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What would you like to do today?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4" name="Google Shape;734;p46"/>
          <p:cNvSpPr/>
          <p:nvPr/>
        </p:nvSpPr>
        <p:spPr>
          <a:xfrm>
            <a:off x="1709678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2076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6"/>
          <p:cNvSpPr/>
          <p:nvPr/>
        </p:nvSpPr>
        <p:spPr>
          <a:xfrm>
            <a:off x="2020353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6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7786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6"/>
          <p:cNvSpPr txBox="1"/>
          <p:nvPr/>
        </p:nvSpPr>
        <p:spPr>
          <a:xfrm>
            <a:off x="2287053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Artesia Village / </a:t>
            </a: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Dashboard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1" name="Google Shape;741;p46"/>
          <p:cNvSpPr/>
          <p:nvPr/>
        </p:nvSpPr>
        <p:spPr>
          <a:xfrm>
            <a:off x="19935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46"/>
          <p:cNvSpPr txBox="1"/>
          <p:nvPr/>
        </p:nvSpPr>
        <p:spPr>
          <a:xfrm>
            <a:off x="20897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Create or Endorse Proposals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Co-create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b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10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current funding proposals and decide which ones you like to endorse.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 proposals are are open for voting for a period of 2 weeks. </a:t>
            </a:r>
            <a:endParaRPr i="1" sz="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3" name="Google Shape;743;p46"/>
          <p:cNvSpPr/>
          <p:nvPr/>
        </p:nvSpPr>
        <p:spPr>
          <a:xfrm>
            <a:off x="3849467" y="100693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44" name="Google Shape;744;p46"/>
          <p:cNvSpPr txBox="1"/>
          <p:nvPr/>
        </p:nvSpPr>
        <p:spPr>
          <a:xfrm rot="-1665">
            <a:off x="3849467" y="1707471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Contribute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5" name="Google Shape;745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55958" y="1242580"/>
            <a:ext cx="425700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6"/>
          <p:cNvSpPr/>
          <p:nvPr/>
        </p:nvSpPr>
        <p:spPr>
          <a:xfrm>
            <a:off x="4129950" y="232409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ENDORSE</a:t>
            </a:r>
            <a:endParaRPr sz="1000"/>
          </a:p>
        </p:txBody>
      </p:sp>
      <p:sp>
        <p:nvSpPr>
          <p:cNvPr id="747" name="Google Shape;747;p46"/>
          <p:cNvSpPr/>
          <p:nvPr/>
        </p:nvSpPr>
        <p:spPr>
          <a:xfrm>
            <a:off x="3828520" y="989019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6"/>
          <p:cNvSpPr txBox="1"/>
          <p:nvPr/>
        </p:nvSpPr>
        <p:spPr>
          <a:xfrm rot="-2849466">
            <a:off x="3726156" y="1091402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PROPOSING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46"/>
          <p:cNvSpPr/>
          <p:nvPr/>
        </p:nvSpPr>
        <p:spPr>
          <a:xfrm>
            <a:off x="19935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46"/>
          <p:cNvSpPr/>
          <p:nvPr/>
        </p:nvSpPr>
        <p:spPr>
          <a:xfrm>
            <a:off x="3852467" y="321989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51" name="Google Shape;751;p46"/>
          <p:cNvSpPr txBox="1"/>
          <p:nvPr/>
        </p:nvSpPr>
        <p:spPr>
          <a:xfrm rot="-1665">
            <a:off x="3852467" y="3920433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Quests &amp; </a:t>
            </a:r>
            <a:b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Roles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46"/>
          <p:cNvSpPr/>
          <p:nvPr/>
        </p:nvSpPr>
        <p:spPr>
          <a:xfrm>
            <a:off x="4165075" y="4537060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APPLY</a:t>
            </a:r>
            <a:endParaRPr sz="1000"/>
          </a:p>
        </p:txBody>
      </p:sp>
      <p:sp>
        <p:nvSpPr>
          <p:cNvPr id="753" name="Google Shape;753;p46"/>
          <p:cNvSpPr txBox="1"/>
          <p:nvPr/>
        </p:nvSpPr>
        <p:spPr>
          <a:xfrm>
            <a:off x="20897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Apply for a Quest or Role 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open quests and roles and decide if you want to apply (you can always commit to a partial role).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4" name="Google Shape;754;p46"/>
          <p:cNvSpPr/>
          <p:nvPr/>
        </p:nvSpPr>
        <p:spPr>
          <a:xfrm>
            <a:off x="3829740" y="3197796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6"/>
          <p:cNvSpPr txBox="1"/>
          <p:nvPr/>
        </p:nvSpPr>
        <p:spPr>
          <a:xfrm rot="-2849466">
            <a:off x="3727377" y="3300179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NOW HIRING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46"/>
          <p:cNvSpPr/>
          <p:nvPr/>
        </p:nvSpPr>
        <p:spPr>
          <a:xfrm>
            <a:off x="54126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46"/>
          <p:cNvSpPr txBox="1"/>
          <p:nvPr/>
        </p:nvSpPr>
        <p:spPr>
          <a:xfrm>
            <a:off x="55088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Enroll Villagers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current registrants and decide which ones you feel would be a good fit for </a:t>
            </a:r>
            <a:r>
              <a:rPr b="1"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r>
              <a:rPr b="1" lang="en" sz="1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Our trust protocols requires at least </a:t>
            </a:r>
            <a:r>
              <a:rPr b="1"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3 villagers 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vouch for new members. </a:t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8" name="Google Shape;758;p46"/>
          <p:cNvSpPr/>
          <p:nvPr/>
        </p:nvSpPr>
        <p:spPr>
          <a:xfrm>
            <a:off x="54126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46"/>
          <p:cNvSpPr txBox="1"/>
          <p:nvPr/>
        </p:nvSpPr>
        <p:spPr>
          <a:xfrm>
            <a:off x="55088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Claim Your Artesian Share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Claim your rewards at the end of each lunar cycle.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 can do many assignments, quests and contributions. 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Barlow"/>
                <a:ea typeface="Barlow"/>
                <a:cs typeface="Barlow"/>
                <a:sym typeface="Barlow"/>
              </a:rPr>
              <a:t>There is 1 salary you can claim. </a:t>
            </a: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0" name="Google Shape;760;p46"/>
          <p:cNvSpPr/>
          <p:nvPr/>
        </p:nvSpPr>
        <p:spPr>
          <a:xfrm>
            <a:off x="7269392" y="322208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61" name="Google Shape;761;p46"/>
          <p:cNvSpPr txBox="1"/>
          <p:nvPr/>
        </p:nvSpPr>
        <p:spPr>
          <a:xfrm rot="-1665">
            <a:off x="7269392" y="3886546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Assignments</a:t>
            </a:r>
            <a:b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Gardener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46"/>
          <p:cNvSpPr/>
          <p:nvPr/>
        </p:nvSpPr>
        <p:spPr>
          <a:xfrm>
            <a:off x="7539375" y="454089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CLAIM</a:t>
            </a:r>
            <a:endParaRPr sz="1000"/>
          </a:p>
        </p:txBody>
      </p:sp>
      <p:pic>
        <p:nvPicPr>
          <p:cNvPr id="763" name="Google Shape;763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39907" y="3468229"/>
            <a:ext cx="479601" cy="479601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46"/>
          <p:cNvSpPr/>
          <p:nvPr/>
        </p:nvSpPr>
        <p:spPr>
          <a:xfrm>
            <a:off x="7247629" y="3197778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6"/>
          <p:cNvSpPr txBox="1"/>
          <p:nvPr/>
        </p:nvSpPr>
        <p:spPr>
          <a:xfrm rot="-2849466">
            <a:off x="7145265" y="3300161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NOW PAYING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46"/>
          <p:cNvSpPr/>
          <p:nvPr/>
        </p:nvSpPr>
        <p:spPr>
          <a:xfrm>
            <a:off x="7268567" y="1006919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767" name="Google Shape;767;p46"/>
          <p:cNvSpPr txBox="1"/>
          <p:nvPr/>
        </p:nvSpPr>
        <p:spPr>
          <a:xfrm rot="-1665">
            <a:off x="7268567" y="1707458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Villagers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8" name="Google Shape;768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5058" y="1242567"/>
            <a:ext cx="425700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6"/>
          <p:cNvSpPr/>
          <p:nvPr/>
        </p:nvSpPr>
        <p:spPr>
          <a:xfrm>
            <a:off x="7549050" y="2324086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VOUCH</a:t>
            </a:r>
            <a:endParaRPr sz="1000"/>
          </a:p>
        </p:txBody>
      </p:sp>
      <p:sp>
        <p:nvSpPr>
          <p:cNvPr id="770" name="Google Shape;770;p46"/>
          <p:cNvSpPr txBox="1"/>
          <p:nvPr/>
        </p:nvSpPr>
        <p:spPr>
          <a:xfrm rot="-2849466">
            <a:off x="7145256" y="1091390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46"/>
          <p:cNvSpPr/>
          <p:nvPr/>
        </p:nvSpPr>
        <p:spPr>
          <a:xfrm>
            <a:off x="7247637" y="983685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6"/>
          <p:cNvSpPr txBox="1"/>
          <p:nvPr/>
        </p:nvSpPr>
        <p:spPr>
          <a:xfrm rot="-2849466">
            <a:off x="7145273" y="1086068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46"/>
          <p:cNvSpPr/>
          <p:nvPr/>
        </p:nvSpPr>
        <p:spPr>
          <a:xfrm>
            <a:off x="5485000" y="3595697"/>
            <a:ext cx="57300" cy="5538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6"/>
          <p:cNvSpPr/>
          <p:nvPr/>
        </p:nvSpPr>
        <p:spPr>
          <a:xfrm>
            <a:off x="41329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6"/>
          <p:cNvSpPr/>
          <p:nvPr/>
        </p:nvSpPr>
        <p:spPr>
          <a:xfrm>
            <a:off x="42853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6"/>
          <p:cNvSpPr/>
          <p:nvPr/>
        </p:nvSpPr>
        <p:spPr>
          <a:xfrm>
            <a:off x="44377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6"/>
          <p:cNvSpPr/>
          <p:nvPr/>
        </p:nvSpPr>
        <p:spPr>
          <a:xfrm>
            <a:off x="45901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6"/>
          <p:cNvSpPr/>
          <p:nvPr/>
        </p:nvSpPr>
        <p:spPr>
          <a:xfrm>
            <a:off x="4742525" y="27581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6"/>
          <p:cNvSpPr/>
          <p:nvPr/>
        </p:nvSpPr>
        <p:spPr>
          <a:xfrm>
            <a:off x="41329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6"/>
          <p:cNvSpPr/>
          <p:nvPr/>
        </p:nvSpPr>
        <p:spPr>
          <a:xfrm>
            <a:off x="42853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6"/>
          <p:cNvSpPr/>
          <p:nvPr/>
        </p:nvSpPr>
        <p:spPr>
          <a:xfrm>
            <a:off x="44377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6"/>
          <p:cNvSpPr/>
          <p:nvPr/>
        </p:nvSpPr>
        <p:spPr>
          <a:xfrm>
            <a:off x="45901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6"/>
          <p:cNvSpPr/>
          <p:nvPr/>
        </p:nvSpPr>
        <p:spPr>
          <a:xfrm>
            <a:off x="4742525" y="4967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6"/>
          <p:cNvSpPr/>
          <p:nvPr/>
        </p:nvSpPr>
        <p:spPr>
          <a:xfrm>
            <a:off x="81715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6"/>
          <p:cNvSpPr/>
          <p:nvPr/>
        </p:nvSpPr>
        <p:spPr>
          <a:xfrm>
            <a:off x="77143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6"/>
          <p:cNvSpPr/>
          <p:nvPr/>
        </p:nvSpPr>
        <p:spPr>
          <a:xfrm>
            <a:off x="75619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6"/>
          <p:cNvSpPr/>
          <p:nvPr/>
        </p:nvSpPr>
        <p:spPr>
          <a:xfrm>
            <a:off x="80191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6"/>
          <p:cNvSpPr/>
          <p:nvPr/>
        </p:nvSpPr>
        <p:spPr>
          <a:xfrm>
            <a:off x="7866725" y="27581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6"/>
          <p:cNvSpPr/>
          <p:nvPr/>
        </p:nvSpPr>
        <p:spPr>
          <a:xfrm>
            <a:off x="81715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6"/>
          <p:cNvSpPr/>
          <p:nvPr/>
        </p:nvSpPr>
        <p:spPr>
          <a:xfrm>
            <a:off x="77143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6"/>
          <p:cNvSpPr/>
          <p:nvPr/>
        </p:nvSpPr>
        <p:spPr>
          <a:xfrm>
            <a:off x="75619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6"/>
          <p:cNvSpPr/>
          <p:nvPr/>
        </p:nvSpPr>
        <p:spPr>
          <a:xfrm>
            <a:off x="8019125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6"/>
          <p:cNvSpPr/>
          <p:nvPr/>
        </p:nvSpPr>
        <p:spPr>
          <a:xfrm>
            <a:off x="7866725" y="4967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4" name="Google Shape;794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2150" y="109104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98900" y="330999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9507" y="3481754"/>
            <a:ext cx="479601" cy="4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6"/>
          <p:cNvPicPr preferRelativeResize="0"/>
          <p:nvPr/>
        </p:nvPicPr>
        <p:blipFill rotWithShape="1">
          <a:blip r:embed="rId12">
            <a:alphaModFix/>
          </a:blip>
          <a:srcRect b="0" l="0" r="67079" t="0"/>
          <a:stretch/>
        </p:blipFill>
        <p:spPr>
          <a:xfrm>
            <a:off x="8770747" y="4766180"/>
            <a:ext cx="352924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6"/>
          <p:cNvPicPr preferRelativeResize="0"/>
          <p:nvPr/>
        </p:nvPicPr>
        <p:blipFill rotWithShape="1">
          <a:blip r:embed="rId13">
            <a:alphaModFix amt="76000"/>
          </a:blip>
          <a:srcRect b="0" l="0" r="0" t="0"/>
          <a:stretch/>
        </p:blipFill>
        <p:spPr>
          <a:xfrm>
            <a:off x="-4175" y="-7034"/>
            <a:ext cx="163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6"/>
          <p:cNvSpPr/>
          <p:nvPr/>
        </p:nvSpPr>
        <p:spPr>
          <a:xfrm>
            <a:off x="7433600" y="4288650"/>
            <a:ext cx="892200" cy="671700"/>
          </a:xfrm>
          <a:prstGeom prst="ellipse">
            <a:avLst/>
          </a:prstGeom>
          <a:noFill/>
          <a:ln cap="flat" cmpd="sng" w="76200">
            <a:solidFill>
              <a:srgbClr val="5FAD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47"/>
          <p:cNvPicPr preferRelativeResize="0"/>
          <p:nvPr/>
        </p:nvPicPr>
        <p:blipFill rotWithShape="1">
          <a:blip r:embed="rId3">
            <a:alphaModFix/>
          </a:blip>
          <a:srcRect b="0" l="318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52" y="4177874"/>
            <a:ext cx="1222800" cy="82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0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0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-751525" y="152399"/>
            <a:ext cx="100873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0"/>
          <p:cNvSpPr txBox="1"/>
          <p:nvPr/>
        </p:nvSpPr>
        <p:spPr>
          <a:xfrm>
            <a:off x="2579100" y="1554650"/>
            <a:ext cx="43818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Barlow"/>
                <a:ea typeface="Barlow"/>
                <a:cs typeface="Barlow"/>
                <a:sym typeface="Barlow"/>
              </a:rPr>
              <a:t>Hypha</a:t>
            </a:r>
            <a:r>
              <a:rPr b="1" lang="en" sz="4900">
                <a:latin typeface="Barlow"/>
                <a:ea typeface="Barlow"/>
                <a:cs typeface="Barlow"/>
                <a:sym typeface="Barlow"/>
              </a:rPr>
              <a:t>EARTH</a:t>
            </a:r>
            <a:endParaRPr b="1" sz="49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Co-c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reat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e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 the next chapter in Earth’s history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0" name="Google Shape;1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4902" y="3825225"/>
            <a:ext cx="2141876" cy="1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0"/>
          <p:cNvSpPr/>
          <p:nvPr/>
        </p:nvSpPr>
        <p:spPr>
          <a:xfrm>
            <a:off x="2932525" y="2751741"/>
            <a:ext cx="3347400" cy="869400"/>
          </a:xfrm>
          <a:prstGeom prst="roundRect">
            <a:avLst>
              <a:gd fmla="val 50000" name="adj"/>
            </a:avLst>
          </a:prstGeom>
          <a:solidFill>
            <a:srgbClr val="EFEFEF">
              <a:alpha val="201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30"/>
          <p:cNvSpPr/>
          <p:nvPr/>
        </p:nvSpPr>
        <p:spPr>
          <a:xfrm>
            <a:off x="3294900" y="2854788"/>
            <a:ext cx="2554200" cy="663300"/>
          </a:xfrm>
          <a:prstGeom prst="roundRect">
            <a:avLst>
              <a:gd fmla="val 50000" name="adj"/>
            </a:avLst>
          </a:prstGeom>
          <a:solidFill>
            <a:srgbClr val="EFEFEF">
              <a:alpha val="435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30">
            <a:hlinkClick action="ppaction://hlinkshowjump?jump=nextslide"/>
          </p:cNvPr>
          <p:cNvSpPr/>
          <p:nvPr/>
        </p:nvSpPr>
        <p:spPr>
          <a:xfrm>
            <a:off x="3386099" y="2938650"/>
            <a:ext cx="2371800" cy="495600"/>
          </a:xfrm>
          <a:prstGeom prst="roundRect">
            <a:avLst>
              <a:gd fmla="val 50000" name="adj"/>
            </a:avLst>
          </a:prstGeom>
          <a:solidFill>
            <a:srgbClr val="E849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Begin your journey</a:t>
            </a:r>
            <a:endParaRPr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4" name="Google Shape;13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5800" y="3022953"/>
            <a:ext cx="326975" cy="3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:fade thruBlk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48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-725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8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48"/>
          <p:cNvSpPr/>
          <p:nvPr/>
        </p:nvSpPr>
        <p:spPr>
          <a:xfrm>
            <a:off x="-657412" y="1248307"/>
            <a:ext cx="142800" cy="142800"/>
          </a:xfrm>
          <a:prstGeom prst="roundRect">
            <a:avLst>
              <a:gd fmla="val 16667" name="adj"/>
            </a:avLst>
          </a:prstGeom>
          <a:solidFill>
            <a:srgbClr val="9ED7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8"/>
          <p:cNvSpPr txBox="1"/>
          <p:nvPr/>
        </p:nvSpPr>
        <p:spPr>
          <a:xfrm>
            <a:off x="-699787" y="1156769"/>
            <a:ext cx="20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816" name="Google Shape;816;p48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7" name="Google Shape;81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8"/>
          <p:cNvSpPr/>
          <p:nvPr/>
        </p:nvSpPr>
        <p:spPr>
          <a:xfrm>
            <a:off x="19935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48"/>
          <p:cNvSpPr txBox="1"/>
          <p:nvPr/>
        </p:nvSpPr>
        <p:spPr>
          <a:xfrm>
            <a:off x="20897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Create or Vote on Referendums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current governance proposals and take part in shaping the evolution of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 proposals are are open for voting for a period of 2 weeks. </a:t>
            </a:r>
            <a:endParaRPr i="1" sz="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0" name="Google Shape;820;p48"/>
          <p:cNvSpPr/>
          <p:nvPr/>
        </p:nvSpPr>
        <p:spPr>
          <a:xfrm>
            <a:off x="3849467" y="100693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21" name="Google Shape;821;p48"/>
          <p:cNvSpPr txBox="1"/>
          <p:nvPr/>
        </p:nvSpPr>
        <p:spPr>
          <a:xfrm rot="-1665">
            <a:off x="3849467" y="1707471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Govern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2" name="Google Shape;82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5958" y="1242580"/>
            <a:ext cx="425700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8"/>
          <p:cNvSpPr/>
          <p:nvPr/>
        </p:nvSpPr>
        <p:spPr>
          <a:xfrm>
            <a:off x="4129950" y="232409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VOTE</a:t>
            </a:r>
            <a:endParaRPr sz="1000"/>
          </a:p>
        </p:txBody>
      </p:sp>
      <p:sp>
        <p:nvSpPr>
          <p:cNvPr id="824" name="Google Shape;824;p48"/>
          <p:cNvSpPr/>
          <p:nvPr/>
        </p:nvSpPr>
        <p:spPr>
          <a:xfrm>
            <a:off x="3828520" y="989019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8"/>
          <p:cNvSpPr txBox="1"/>
          <p:nvPr/>
        </p:nvSpPr>
        <p:spPr>
          <a:xfrm rot="-2849466">
            <a:off x="3726156" y="1091402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PROPOSING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48"/>
          <p:cNvSpPr/>
          <p:nvPr/>
        </p:nvSpPr>
        <p:spPr>
          <a:xfrm>
            <a:off x="19935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48"/>
          <p:cNvSpPr/>
          <p:nvPr/>
        </p:nvSpPr>
        <p:spPr>
          <a:xfrm>
            <a:off x="3852467" y="321989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28" name="Google Shape;828;p48"/>
          <p:cNvSpPr/>
          <p:nvPr/>
        </p:nvSpPr>
        <p:spPr>
          <a:xfrm>
            <a:off x="4165075" y="4537060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Expand</a:t>
            </a:r>
            <a:endParaRPr sz="1000"/>
          </a:p>
        </p:txBody>
      </p:sp>
      <p:sp>
        <p:nvSpPr>
          <p:cNvPr id="829" name="Google Shape;829;p48"/>
          <p:cNvSpPr txBox="1"/>
          <p:nvPr/>
        </p:nvSpPr>
        <p:spPr>
          <a:xfrm>
            <a:off x="20897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View Village Map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View the active roles, quests, villages, groups, businesses and organisations within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endParaRPr sz="8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0" name="Google Shape;830;p48"/>
          <p:cNvSpPr/>
          <p:nvPr/>
        </p:nvSpPr>
        <p:spPr>
          <a:xfrm>
            <a:off x="54126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48"/>
          <p:cNvSpPr txBox="1"/>
          <p:nvPr/>
        </p:nvSpPr>
        <p:spPr>
          <a:xfrm>
            <a:off x="55088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Purchase </a:t>
            </a:r>
            <a:r>
              <a:rPr b="1" lang="en" sz="12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 </a:t>
            </a: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Village Shares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access and a share of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Artesia!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2" name="Google Shape;832;p48"/>
          <p:cNvSpPr/>
          <p:nvPr/>
        </p:nvSpPr>
        <p:spPr>
          <a:xfrm>
            <a:off x="54126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48"/>
          <p:cNvSpPr txBox="1"/>
          <p:nvPr/>
        </p:nvSpPr>
        <p:spPr>
          <a:xfrm>
            <a:off x="55088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View Village Tools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 all the coordination tools used by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endParaRPr sz="8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4" name="Google Shape;834;p48"/>
          <p:cNvSpPr/>
          <p:nvPr/>
        </p:nvSpPr>
        <p:spPr>
          <a:xfrm>
            <a:off x="7269392" y="322208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35" name="Google Shape;835;p48"/>
          <p:cNvSpPr txBox="1"/>
          <p:nvPr/>
        </p:nvSpPr>
        <p:spPr>
          <a:xfrm rot="-1665">
            <a:off x="7269392" y="3886546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48"/>
          <p:cNvSpPr/>
          <p:nvPr/>
        </p:nvSpPr>
        <p:spPr>
          <a:xfrm>
            <a:off x="7268567" y="1006919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37" name="Google Shape;837;p48"/>
          <p:cNvSpPr txBox="1"/>
          <p:nvPr/>
        </p:nvSpPr>
        <p:spPr>
          <a:xfrm rot="-1665">
            <a:off x="7268567" y="1707458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Village </a:t>
            </a: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Shares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48"/>
          <p:cNvSpPr/>
          <p:nvPr/>
        </p:nvSpPr>
        <p:spPr>
          <a:xfrm>
            <a:off x="7549050" y="2324086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endParaRPr sz="1000"/>
          </a:p>
        </p:txBody>
      </p:sp>
      <p:sp>
        <p:nvSpPr>
          <p:cNvPr id="839" name="Google Shape;839;p48"/>
          <p:cNvSpPr txBox="1"/>
          <p:nvPr/>
        </p:nvSpPr>
        <p:spPr>
          <a:xfrm rot="-2849466">
            <a:off x="7145256" y="1091390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48"/>
          <p:cNvSpPr/>
          <p:nvPr/>
        </p:nvSpPr>
        <p:spPr>
          <a:xfrm>
            <a:off x="7247637" y="983685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8"/>
          <p:cNvSpPr txBox="1"/>
          <p:nvPr/>
        </p:nvSpPr>
        <p:spPr>
          <a:xfrm rot="-2849466">
            <a:off x="7145273" y="1086068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SHARES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48"/>
          <p:cNvSpPr/>
          <p:nvPr/>
        </p:nvSpPr>
        <p:spPr>
          <a:xfrm>
            <a:off x="5485000" y="3595697"/>
            <a:ext cx="57300" cy="5538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48"/>
          <p:cNvPicPr preferRelativeResize="0"/>
          <p:nvPr/>
        </p:nvPicPr>
        <p:blipFill rotWithShape="1">
          <a:blip r:embed="rId8">
            <a:alphaModFix/>
          </a:blip>
          <a:srcRect b="0" l="0" r="67079" t="0"/>
          <a:stretch/>
        </p:blipFill>
        <p:spPr>
          <a:xfrm>
            <a:off x="8767147" y="4766180"/>
            <a:ext cx="352924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48"/>
          <p:cNvSpPr/>
          <p:nvPr/>
        </p:nvSpPr>
        <p:spPr>
          <a:xfrm>
            <a:off x="41329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48"/>
          <p:cNvSpPr/>
          <p:nvPr/>
        </p:nvSpPr>
        <p:spPr>
          <a:xfrm>
            <a:off x="42853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8"/>
          <p:cNvSpPr/>
          <p:nvPr/>
        </p:nvSpPr>
        <p:spPr>
          <a:xfrm>
            <a:off x="44377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8"/>
          <p:cNvSpPr/>
          <p:nvPr/>
        </p:nvSpPr>
        <p:spPr>
          <a:xfrm>
            <a:off x="45901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8"/>
          <p:cNvSpPr/>
          <p:nvPr/>
        </p:nvSpPr>
        <p:spPr>
          <a:xfrm>
            <a:off x="4742525" y="27581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8"/>
          <p:cNvSpPr/>
          <p:nvPr/>
        </p:nvSpPr>
        <p:spPr>
          <a:xfrm>
            <a:off x="81787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8"/>
          <p:cNvSpPr/>
          <p:nvPr/>
        </p:nvSpPr>
        <p:spPr>
          <a:xfrm>
            <a:off x="77215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8"/>
          <p:cNvSpPr/>
          <p:nvPr/>
        </p:nvSpPr>
        <p:spPr>
          <a:xfrm>
            <a:off x="75691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8"/>
          <p:cNvSpPr/>
          <p:nvPr/>
        </p:nvSpPr>
        <p:spPr>
          <a:xfrm>
            <a:off x="80263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8"/>
          <p:cNvSpPr/>
          <p:nvPr/>
        </p:nvSpPr>
        <p:spPr>
          <a:xfrm>
            <a:off x="7873980" y="4967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4" name="Google Shape;854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8132" y="1254916"/>
            <a:ext cx="479601" cy="4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2150" y="109104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8"/>
          <p:cNvPicPr preferRelativeResize="0"/>
          <p:nvPr/>
        </p:nvPicPr>
        <p:blipFill rotWithShape="1">
          <a:blip r:embed="rId11">
            <a:alphaModFix/>
          </a:blip>
          <a:srcRect b="0" l="11707" r="17294" t="0"/>
          <a:stretch/>
        </p:blipFill>
        <p:spPr>
          <a:xfrm>
            <a:off x="3955025" y="3306425"/>
            <a:ext cx="1037126" cy="1115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160000" dist="76200">
              <a:srgbClr val="000000">
                <a:alpha val="50000"/>
              </a:srgbClr>
            </a:outerShdw>
          </a:effectLst>
        </p:spPr>
      </p:pic>
      <p:sp>
        <p:nvSpPr>
          <p:cNvPr id="857" name="Google Shape;857;p48"/>
          <p:cNvSpPr txBox="1"/>
          <p:nvPr/>
        </p:nvSpPr>
        <p:spPr>
          <a:xfrm>
            <a:off x="7263026" y="3875297"/>
            <a:ext cx="1249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Calendar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Hypha Calendar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8" name="Google Shape;858;p48"/>
          <p:cNvPicPr preferRelativeResize="0"/>
          <p:nvPr/>
        </p:nvPicPr>
        <p:blipFill>
          <a:blip r:embed="rId12">
            <a:alphaModFix amt="51000"/>
          </a:blip>
          <a:stretch>
            <a:fillRect/>
          </a:stretch>
        </p:blipFill>
        <p:spPr>
          <a:xfrm>
            <a:off x="8348201" y="3331860"/>
            <a:ext cx="159898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93812" y="3331875"/>
            <a:ext cx="168189" cy="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48"/>
          <p:cNvSpPr/>
          <p:nvPr/>
        </p:nvSpPr>
        <p:spPr>
          <a:xfrm>
            <a:off x="7643222" y="4403038"/>
            <a:ext cx="4791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1" name="Google Shape;861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06372" y="3508572"/>
            <a:ext cx="352924" cy="3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8"/>
          <p:cNvPicPr preferRelativeResize="0"/>
          <p:nvPr/>
        </p:nvPicPr>
        <p:blipFill rotWithShape="1">
          <a:blip r:embed="rId15">
            <a:alphaModFix amt="76000"/>
          </a:blip>
          <a:srcRect b="0" l="0" r="0" t="0"/>
          <a:stretch/>
        </p:blipFill>
        <p:spPr>
          <a:xfrm>
            <a:off x="-6570" y="-7255"/>
            <a:ext cx="163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48"/>
          <p:cNvSpPr txBox="1"/>
          <p:nvPr/>
        </p:nvSpPr>
        <p:spPr>
          <a:xfrm>
            <a:off x="2014934" y="424750"/>
            <a:ext cx="6010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Good morning, </a:t>
            </a:r>
            <a:r>
              <a:rPr b="1" lang="en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Artesian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What would you like to do today?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4" name="Google Shape;864;p48"/>
          <p:cNvSpPr txBox="1"/>
          <p:nvPr/>
        </p:nvSpPr>
        <p:spPr>
          <a:xfrm>
            <a:off x="2287053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Artesia Village / </a:t>
            </a: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Dashboard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5" name="Google Shape;865;p48"/>
          <p:cNvSpPr/>
          <p:nvPr/>
        </p:nvSpPr>
        <p:spPr>
          <a:xfrm>
            <a:off x="1709678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42076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8"/>
          <p:cNvSpPr/>
          <p:nvPr/>
        </p:nvSpPr>
        <p:spPr>
          <a:xfrm>
            <a:off x="2020353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8" name="Google Shape;868;p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67786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8"/>
          <p:cNvSpPr/>
          <p:nvPr/>
        </p:nvSpPr>
        <p:spPr>
          <a:xfrm>
            <a:off x="7462075" y="2066875"/>
            <a:ext cx="892200" cy="671700"/>
          </a:xfrm>
          <a:prstGeom prst="ellipse">
            <a:avLst/>
          </a:prstGeom>
          <a:noFill/>
          <a:ln cap="flat" cmpd="sng" w="76200">
            <a:solidFill>
              <a:srgbClr val="5FAD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49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-725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49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7" name="Google Shape;8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49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9" name="Google Shape;87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9"/>
          <p:cNvPicPr preferRelativeResize="0"/>
          <p:nvPr/>
        </p:nvPicPr>
        <p:blipFill rotWithShape="1">
          <a:blip r:embed="rId7">
            <a:alphaModFix amt="76000"/>
          </a:blip>
          <a:srcRect b="0" l="0" r="0" t="0"/>
          <a:stretch/>
        </p:blipFill>
        <p:spPr>
          <a:xfrm>
            <a:off x="-6570" y="-7255"/>
            <a:ext cx="163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9"/>
          <p:cNvSpPr txBox="1"/>
          <p:nvPr/>
        </p:nvSpPr>
        <p:spPr>
          <a:xfrm>
            <a:off x="2014934" y="424750"/>
            <a:ext cx="6010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How Exciting! </a:t>
            </a:r>
            <a:r>
              <a:rPr i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Grow your share of </a:t>
            </a:r>
            <a:r>
              <a:rPr i="1" lang="en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Artesia!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2" name="Google Shape;882;p49"/>
          <p:cNvSpPr txBox="1"/>
          <p:nvPr/>
        </p:nvSpPr>
        <p:spPr>
          <a:xfrm>
            <a:off x="2287053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Artesia Village / </a:t>
            </a: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Get Shares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3" name="Google Shape;883;p49"/>
          <p:cNvSpPr/>
          <p:nvPr/>
        </p:nvSpPr>
        <p:spPr>
          <a:xfrm>
            <a:off x="1709678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2076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49"/>
          <p:cNvSpPr/>
          <p:nvPr/>
        </p:nvSpPr>
        <p:spPr>
          <a:xfrm>
            <a:off x="2020353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6" name="Google Shape;886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67786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49"/>
          <p:cNvSpPr/>
          <p:nvPr/>
        </p:nvSpPr>
        <p:spPr>
          <a:xfrm>
            <a:off x="3517582" y="7394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49"/>
          <p:cNvSpPr txBox="1"/>
          <p:nvPr/>
        </p:nvSpPr>
        <p:spPr>
          <a:xfrm>
            <a:off x="3613750" y="8918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FROM</a:t>
            </a:r>
            <a:endParaRPr i="1" sz="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89" name="Google Shape;889;p49"/>
          <p:cNvSpPr/>
          <p:nvPr/>
        </p:nvSpPr>
        <p:spPr>
          <a:xfrm>
            <a:off x="5373467" y="93073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90" name="Google Shape;890;p49"/>
          <p:cNvSpPr txBox="1"/>
          <p:nvPr/>
        </p:nvSpPr>
        <p:spPr>
          <a:xfrm rot="-1665">
            <a:off x="5373467" y="1783671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Seeds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49"/>
          <p:cNvSpPr/>
          <p:nvPr/>
        </p:nvSpPr>
        <p:spPr>
          <a:xfrm>
            <a:off x="5424000" y="2202000"/>
            <a:ext cx="1137600" cy="266700"/>
          </a:xfrm>
          <a:prstGeom prst="roundRect">
            <a:avLst>
              <a:gd fmla="val 5000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 YOUR CURRENCY</a:t>
            </a:r>
            <a:endParaRPr sz="1000"/>
          </a:p>
        </p:txBody>
      </p:sp>
      <p:sp>
        <p:nvSpPr>
          <p:cNvPr id="892" name="Google Shape;892;p49"/>
          <p:cNvSpPr/>
          <p:nvPr/>
        </p:nvSpPr>
        <p:spPr>
          <a:xfrm>
            <a:off x="3517582" y="29151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49"/>
          <p:cNvSpPr/>
          <p:nvPr/>
        </p:nvSpPr>
        <p:spPr>
          <a:xfrm>
            <a:off x="5376467" y="314369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894" name="Google Shape;894;p49"/>
          <p:cNvSpPr/>
          <p:nvPr/>
        </p:nvSpPr>
        <p:spPr>
          <a:xfrm>
            <a:off x="5578424" y="4460850"/>
            <a:ext cx="8166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 Wallet</a:t>
            </a:r>
            <a:endParaRPr sz="1000"/>
          </a:p>
        </p:txBody>
      </p:sp>
      <p:sp>
        <p:nvSpPr>
          <p:cNvPr id="895" name="Google Shape;895;p49"/>
          <p:cNvSpPr/>
          <p:nvPr/>
        </p:nvSpPr>
        <p:spPr>
          <a:xfrm>
            <a:off x="5656925" y="2681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9"/>
          <p:cNvSpPr/>
          <p:nvPr/>
        </p:nvSpPr>
        <p:spPr>
          <a:xfrm>
            <a:off x="5809325" y="2681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9"/>
          <p:cNvSpPr/>
          <p:nvPr/>
        </p:nvSpPr>
        <p:spPr>
          <a:xfrm>
            <a:off x="5961725" y="2681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9"/>
          <p:cNvSpPr/>
          <p:nvPr/>
        </p:nvSpPr>
        <p:spPr>
          <a:xfrm>
            <a:off x="6114125" y="2681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9"/>
          <p:cNvSpPr/>
          <p:nvPr/>
        </p:nvSpPr>
        <p:spPr>
          <a:xfrm>
            <a:off x="6114125" y="2681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0" name="Google Shape;90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66885" y="1187050"/>
            <a:ext cx="644700" cy="64469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49"/>
          <p:cNvSpPr/>
          <p:nvPr/>
        </p:nvSpPr>
        <p:spPr>
          <a:xfrm>
            <a:off x="3682275" y="1296550"/>
            <a:ext cx="1395900" cy="4257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0.0 </a:t>
            </a:r>
            <a:r>
              <a:rPr lang="en" sz="10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(enter amount)</a:t>
            </a:r>
            <a:endParaRPr sz="1000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2" name="Google Shape;902;p49"/>
          <p:cNvSpPr txBox="1"/>
          <p:nvPr/>
        </p:nvSpPr>
        <p:spPr>
          <a:xfrm>
            <a:off x="5473225" y="875175"/>
            <a:ext cx="1689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Balance: 10,050</a:t>
            </a:r>
            <a:endParaRPr i="1" sz="3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3" name="Google Shape;903;p49"/>
          <p:cNvSpPr/>
          <p:nvPr/>
        </p:nvSpPr>
        <p:spPr>
          <a:xfrm>
            <a:off x="6358373" y="1872625"/>
            <a:ext cx="201900" cy="206100"/>
          </a:xfrm>
          <a:prstGeom prst="chevron">
            <a:avLst>
              <a:gd fmla="val 5122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9"/>
          <p:cNvSpPr/>
          <p:nvPr/>
        </p:nvSpPr>
        <p:spPr>
          <a:xfrm rot="10800000">
            <a:off x="5435623" y="1871573"/>
            <a:ext cx="201900" cy="206100"/>
          </a:xfrm>
          <a:prstGeom prst="chevron">
            <a:avLst>
              <a:gd fmla="val 5122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6266525" y="2681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/>
        </p:nvSpPr>
        <p:spPr>
          <a:xfrm>
            <a:off x="3613750" y="1695950"/>
            <a:ext cx="1810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Select which currency you want to use.</a:t>
            </a:r>
            <a:b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Click </a:t>
            </a:r>
            <a:r>
              <a:rPr b="1" i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here</a:t>
            </a:r>
            <a:r>
              <a:rPr b="1"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for further options!</a:t>
            </a:r>
            <a:endParaRPr b="1" i="1" sz="8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7" name="Google Shape;907;p49"/>
          <p:cNvSpPr txBox="1"/>
          <p:nvPr/>
        </p:nvSpPr>
        <p:spPr>
          <a:xfrm>
            <a:off x="3613750" y="31016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TO</a:t>
            </a:r>
            <a:endParaRPr i="1" sz="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8" name="Google Shape;908;p49"/>
          <p:cNvSpPr/>
          <p:nvPr/>
        </p:nvSpPr>
        <p:spPr>
          <a:xfrm>
            <a:off x="3682275" y="3506350"/>
            <a:ext cx="1395900" cy="4257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060"/>
                </a:solidFill>
                <a:latin typeface="Barlow"/>
                <a:ea typeface="Barlow"/>
                <a:cs typeface="Barlow"/>
                <a:sym typeface="Barlow"/>
              </a:rPr>
              <a:t>0.0</a:t>
            </a:r>
            <a:endParaRPr>
              <a:solidFill>
                <a:srgbClr val="00306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09" name="Google Shape;909;p49"/>
          <p:cNvSpPr txBox="1"/>
          <p:nvPr/>
        </p:nvSpPr>
        <p:spPr>
          <a:xfrm>
            <a:off x="3613750" y="3905750"/>
            <a:ext cx="1689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is how many </a:t>
            </a:r>
            <a:r>
              <a:rPr i="1" lang="en" sz="1000">
                <a:solidFill>
                  <a:srgbClr val="0097A7"/>
                </a:solidFill>
                <a:latin typeface="Barlow"/>
                <a:ea typeface="Barlow"/>
                <a:cs typeface="Barlow"/>
                <a:sym typeface="Barlow"/>
              </a:rPr>
              <a:t>Artesia </a:t>
            </a:r>
            <a: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Tokens you’re purchasing.</a:t>
            </a:r>
            <a:endParaRPr i="1" sz="8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0" name="Google Shape;910;p49"/>
          <p:cNvSpPr txBox="1"/>
          <p:nvPr/>
        </p:nvSpPr>
        <p:spPr>
          <a:xfrm>
            <a:off x="5625625" y="3084975"/>
            <a:ext cx="1689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Balance: 111</a:t>
            </a:r>
            <a:endParaRPr i="1" sz="3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1" name="Google Shape;911;p49"/>
          <p:cNvSpPr/>
          <p:nvPr/>
        </p:nvSpPr>
        <p:spPr>
          <a:xfrm>
            <a:off x="7131254" y="1821475"/>
            <a:ext cx="16899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2" name="Google Shape;912;p49"/>
          <p:cNvSpPr txBox="1"/>
          <p:nvPr/>
        </p:nvSpPr>
        <p:spPr>
          <a:xfrm>
            <a:off x="7131250" y="19594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Exchange Details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Current </a:t>
            </a:r>
            <a:r>
              <a:rPr lang="en" sz="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(local currency) </a:t>
            </a: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Rate:</a:t>
            </a:r>
            <a:b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$333.01 (+13%)</a:t>
            </a:r>
            <a:b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Seeds </a:t>
            </a:r>
            <a:r>
              <a:rPr lang="en" sz="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(selected currency) </a:t>
            </a: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Rate:</a:t>
            </a:r>
            <a:endParaRPr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S275.75 (-1%)</a:t>
            </a:r>
            <a:b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13" name="Google Shape;913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42025" y="3524852"/>
            <a:ext cx="907800" cy="77461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49"/>
          <p:cNvSpPr/>
          <p:nvPr/>
        </p:nvSpPr>
        <p:spPr>
          <a:xfrm>
            <a:off x="7278250" y="4252100"/>
            <a:ext cx="1395900" cy="425700"/>
          </a:xfrm>
          <a:prstGeom prst="roundRect">
            <a:avLst>
              <a:gd fmla="val 5822" name="adj"/>
            </a:avLst>
          </a:prstGeom>
          <a:solidFill>
            <a:srgbClr val="5FAD4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TRADE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15" name="Google Shape;915;p49"/>
          <p:cNvSpPr/>
          <p:nvPr/>
        </p:nvSpPr>
        <p:spPr>
          <a:xfrm>
            <a:off x="7278250" y="1127900"/>
            <a:ext cx="1395900" cy="425700"/>
          </a:xfrm>
          <a:prstGeom prst="roundRect">
            <a:avLst>
              <a:gd fmla="val 5822" name="adj"/>
            </a:avLst>
          </a:prstGeom>
          <a:solidFill>
            <a:srgbClr val="0097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OPEN WALLET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50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-725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50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3" name="Google Shape;92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50"/>
          <p:cNvSpPr/>
          <p:nvPr/>
        </p:nvSpPr>
        <p:spPr>
          <a:xfrm>
            <a:off x="-657412" y="1248307"/>
            <a:ext cx="142800" cy="142800"/>
          </a:xfrm>
          <a:prstGeom prst="roundRect">
            <a:avLst>
              <a:gd fmla="val 16667" name="adj"/>
            </a:avLst>
          </a:prstGeom>
          <a:solidFill>
            <a:srgbClr val="9ED7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0"/>
          <p:cNvSpPr txBox="1"/>
          <p:nvPr/>
        </p:nvSpPr>
        <p:spPr>
          <a:xfrm>
            <a:off x="-699787" y="1156769"/>
            <a:ext cx="20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926" name="Google Shape;926;p50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7" name="Google Shape;92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50"/>
          <p:cNvSpPr/>
          <p:nvPr/>
        </p:nvSpPr>
        <p:spPr>
          <a:xfrm>
            <a:off x="19935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9" name="Google Shape;929;p50"/>
          <p:cNvSpPr txBox="1"/>
          <p:nvPr/>
        </p:nvSpPr>
        <p:spPr>
          <a:xfrm>
            <a:off x="20897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Create or Vote on Referendums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current governance proposals and take part in shaping the evolution of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 proposals are are open for voting for a period of 2 weeks. </a:t>
            </a:r>
            <a:endParaRPr i="1" sz="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30" name="Google Shape;930;p50"/>
          <p:cNvSpPr/>
          <p:nvPr/>
        </p:nvSpPr>
        <p:spPr>
          <a:xfrm>
            <a:off x="3849467" y="100693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31" name="Google Shape;931;p50"/>
          <p:cNvSpPr txBox="1"/>
          <p:nvPr/>
        </p:nvSpPr>
        <p:spPr>
          <a:xfrm rot="-1665">
            <a:off x="3849467" y="1707471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Govern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2" name="Google Shape;93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5958" y="1242580"/>
            <a:ext cx="425700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50"/>
          <p:cNvSpPr/>
          <p:nvPr/>
        </p:nvSpPr>
        <p:spPr>
          <a:xfrm>
            <a:off x="4129950" y="232409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VOTE</a:t>
            </a:r>
            <a:endParaRPr sz="1000"/>
          </a:p>
        </p:txBody>
      </p:sp>
      <p:sp>
        <p:nvSpPr>
          <p:cNvPr id="934" name="Google Shape;934;p50"/>
          <p:cNvSpPr/>
          <p:nvPr/>
        </p:nvSpPr>
        <p:spPr>
          <a:xfrm>
            <a:off x="3828520" y="989019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0"/>
          <p:cNvSpPr txBox="1"/>
          <p:nvPr/>
        </p:nvSpPr>
        <p:spPr>
          <a:xfrm rot="-2849466">
            <a:off x="3726156" y="1091402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PROPOSING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50"/>
          <p:cNvSpPr/>
          <p:nvPr/>
        </p:nvSpPr>
        <p:spPr>
          <a:xfrm>
            <a:off x="19935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50"/>
          <p:cNvSpPr/>
          <p:nvPr/>
        </p:nvSpPr>
        <p:spPr>
          <a:xfrm>
            <a:off x="3852467" y="321989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38" name="Google Shape;938;p50"/>
          <p:cNvSpPr/>
          <p:nvPr/>
        </p:nvSpPr>
        <p:spPr>
          <a:xfrm>
            <a:off x="4165075" y="4537060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Expand</a:t>
            </a:r>
            <a:endParaRPr sz="1000"/>
          </a:p>
        </p:txBody>
      </p:sp>
      <p:sp>
        <p:nvSpPr>
          <p:cNvPr id="939" name="Google Shape;939;p50"/>
          <p:cNvSpPr txBox="1"/>
          <p:nvPr/>
        </p:nvSpPr>
        <p:spPr>
          <a:xfrm>
            <a:off x="20897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View Village Map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View the active roles, quests, villages, groups, businesses and organisations within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endParaRPr sz="8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0" name="Google Shape;940;p50"/>
          <p:cNvSpPr/>
          <p:nvPr/>
        </p:nvSpPr>
        <p:spPr>
          <a:xfrm>
            <a:off x="54126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50"/>
          <p:cNvSpPr txBox="1"/>
          <p:nvPr/>
        </p:nvSpPr>
        <p:spPr>
          <a:xfrm>
            <a:off x="55088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Purchase </a:t>
            </a:r>
            <a:r>
              <a:rPr b="1" lang="en" sz="12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 </a:t>
            </a: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Village Shares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Buy access and a share of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Artesia!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2" name="Google Shape;942;p50"/>
          <p:cNvSpPr/>
          <p:nvPr/>
        </p:nvSpPr>
        <p:spPr>
          <a:xfrm>
            <a:off x="54126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" name="Google Shape;943;p50"/>
          <p:cNvSpPr txBox="1"/>
          <p:nvPr/>
        </p:nvSpPr>
        <p:spPr>
          <a:xfrm>
            <a:off x="55088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View Village Tools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 all the coordination tools used by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endParaRPr sz="8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4" name="Google Shape;944;p50"/>
          <p:cNvSpPr/>
          <p:nvPr/>
        </p:nvSpPr>
        <p:spPr>
          <a:xfrm>
            <a:off x="7269392" y="322208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45" name="Google Shape;945;p50"/>
          <p:cNvSpPr txBox="1"/>
          <p:nvPr/>
        </p:nvSpPr>
        <p:spPr>
          <a:xfrm rot="-1665">
            <a:off x="7269392" y="3886546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p50"/>
          <p:cNvSpPr/>
          <p:nvPr/>
        </p:nvSpPr>
        <p:spPr>
          <a:xfrm>
            <a:off x="7268567" y="1006919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947" name="Google Shape;947;p50"/>
          <p:cNvSpPr txBox="1"/>
          <p:nvPr/>
        </p:nvSpPr>
        <p:spPr>
          <a:xfrm rot="-1665">
            <a:off x="7268567" y="1707458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Village Shares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8" name="Google Shape;948;p50"/>
          <p:cNvSpPr/>
          <p:nvPr/>
        </p:nvSpPr>
        <p:spPr>
          <a:xfrm>
            <a:off x="7549050" y="2324086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endParaRPr sz="1000"/>
          </a:p>
        </p:txBody>
      </p:sp>
      <p:sp>
        <p:nvSpPr>
          <p:cNvPr id="949" name="Google Shape;949;p50"/>
          <p:cNvSpPr txBox="1"/>
          <p:nvPr/>
        </p:nvSpPr>
        <p:spPr>
          <a:xfrm rot="-2849466">
            <a:off x="7145256" y="1091390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0" name="Google Shape;950;p50"/>
          <p:cNvSpPr/>
          <p:nvPr/>
        </p:nvSpPr>
        <p:spPr>
          <a:xfrm>
            <a:off x="7247637" y="983685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/>
        </p:nvSpPr>
        <p:spPr>
          <a:xfrm rot="-2849466">
            <a:off x="7145273" y="1086068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SHARES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50"/>
          <p:cNvSpPr/>
          <p:nvPr/>
        </p:nvSpPr>
        <p:spPr>
          <a:xfrm>
            <a:off x="5485000" y="3595697"/>
            <a:ext cx="57300" cy="5538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3" name="Google Shape;953;p50"/>
          <p:cNvPicPr preferRelativeResize="0"/>
          <p:nvPr/>
        </p:nvPicPr>
        <p:blipFill rotWithShape="1">
          <a:blip r:embed="rId8">
            <a:alphaModFix/>
          </a:blip>
          <a:srcRect b="0" l="0" r="67079" t="0"/>
          <a:stretch/>
        </p:blipFill>
        <p:spPr>
          <a:xfrm>
            <a:off x="8767147" y="4766180"/>
            <a:ext cx="352924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50"/>
          <p:cNvSpPr/>
          <p:nvPr/>
        </p:nvSpPr>
        <p:spPr>
          <a:xfrm>
            <a:off x="41329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0"/>
          <p:cNvSpPr/>
          <p:nvPr/>
        </p:nvSpPr>
        <p:spPr>
          <a:xfrm>
            <a:off x="42853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50"/>
          <p:cNvSpPr/>
          <p:nvPr/>
        </p:nvSpPr>
        <p:spPr>
          <a:xfrm>
            <a:off x="44377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50"/>
          <p:cNvSpPr/>
          <p:nvPr/>
        </p:nvSpPr>
        <p:spPr>
          <a:xfrm>
            <a:off x="45901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50"/>
          <p:cNvSpPr/>
          <p:nvPr/>
        </p:nvSpPr>
        <p:spPr>
          <a:xfrm>
            <a:off x="4742525" y="27581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50"/>
          <p:cNvSpPr/>
          <p:nvPr/>
        </p:nvSpPr>
        <p:spPr>
          <a:xfrm>
            <a:off x="81787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50"/>
          <p:cNvSpPr/>
          <p:nvPr/>
        </p:nvSpPr>
        <p:spPr>
          <a:xfrm>
            <a:off x="77215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50"/>
          <p:cNvSpPr/>
          <p:nvPr/>
        </p:nvSpPr>
        <p:spPr>
          <a:xfrm>
            <a:off x="75691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50"/>
          <p:cNvSpPr/>
          <p:nvPr/>
        </p:nvSpPr>
        <p:spPr>
          <a:xfrm>
            <a:off x="80263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0"/>
          <p:cNvSpPr/>
          <p:nvPr/>
        </p:nvSpPr>
        <p:spPr>
          <a:xfrm>
            <a:off x="7873980" y="4967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4" name="Google Shape;964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8132" y="1254916"/>
            <a:ext cx="479601" cy="4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2150" y="109104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50"/>
          <p:cNvPicPr preferRelativeResize="0"/>
          <p:nvPr/>
        </p:nvPicPr>
        <p:blipFill rotWithShape="1">
          <a:blip r:embed="rId11">
            <a:alphaModFix/>
          </a:blip>
          <a:srcRect b="0" l="11707" r="17294" t="0"/>
          <a:stretch/>
        </p:blipFill>
        <p:spPr>
          <a:xfrm>
            <a:off x="3955025" y="3306425"/>
            <a:ext cx="1037126" cy="1115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160000" dist="76200">
              <a:srgbClr val="000000">
                <a:alpha val="50000"/>
              </a:srgbClr>
            </a:outerShdw>
          </a:effectLst>
        </p:spPr>
      </p:pic>
      <p:sp>
        <p:nvSpPr>
          <p:cNvPr id="967" name="Google Shape;967;p50"/>
          <p:cNvSpPr txBox="1"/>
          <p:nvPr/>
        </p:nvSpPr>
        <p:spPr>
          <a:xfrm>
            <a:off x="7263026" y="3875297"/>
            <a:ext cx="1249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Calendar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Hypha Calendar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8" name="Google Shape;968;p50"/>
          <p:cNvPicPr preferRelativeResize="0"/>
          <p:nvPr/>
        </p:nvPicPr>
        <p:blipFill>
          <a:blip r:embed="rId12">
            <a:alphaModFix amt="51000"/>
          </a:blip>
          <a:stretch>
            <a:fillRect/>
          </a:stretch>
        </p:blipFill>
        <p:spPr>
          <a:xfrm>
            <a:off x="8348201" y="3331860"/>
            <a:ext cx="159898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93812" y="3331875"/>
            <a:ext cx="168189" cy="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50"/>
          <p:cNvSpPr/>
          <p:nvPr/>
        </p:nvSpPr>
        <p:spPr>
          <a:xfrm>
            <a:off x="7643222" y="4403038"/>
            <a:ext cx="4791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1" name="Google Shape;971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06372" y="3508572"/>
            <a:ext cx="352924" cy="3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0"/>
          <p:cNvPicPr preferRelativeResize="0"/>
          <p:nvPr/>
        </p:nvPicPr>
        <p:blipFill rotWithShape="1">
          <a:blip r:embed="rId15">
            <a:alphaModFix amt="76000"/>
          </a:blip>
          <a:srcRect b="0" l="0" r="0" t="0"/>
          <a:stretch/>
        </p:blipFill>
        <p:spPr>
          <a:xfrm>
            <a:off x="-6570" y="-7255"/>
            <a:ext cx="163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50"/>
          <p:cNvSpPr txBox="1"/>
          <p:nvPr/>
        </p:nvSpPr>
        <p:spPr>
          <a:xfrm>
            <a:off x="2014934" y="424750"/>
            <a:ext cx="6010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Good morning, </a:t>
            </a:r>
            <a:r>
              <a:rPr b="1" lang="en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Artesian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What would you like to do today?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4" name="Google Shape;974;p50"/>
          <p:cNvSpPr txBox="1"/>
          <p:nvPr/>
        </p:nvSpPr>
        <p:spPr>
          <a:xfrm>
            <a:off x="2287053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Artesia Village / </a:t>
            </a: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Dashboard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5" name="Google Shape;975;p50"/>
          <p:cNvSpPr/>
          <p:nvPr/>
        </p:nvSpPr>
        <p:spPr>
          <a:xfrm>
            <a:off x="1709678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42076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50"/>
          <p:cNvSpPr/>
          <p:nvPr/>
        </p:nvSpPr>
        <p:spPr>
          <a:xfrm>
            <a:off x="2020353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8" name="Google Shape;978;p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67786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50"/>
          <p:cNvSpPr/>
          <p:nvPr/>
        </p:nvSpPr>
        <p:spPr>
          <a:xfrm>
            <a:off x="4068325" y="4288650"/>
            <a:ext cx="892200" cy="671700"/>
          </a:xfrm>
          <a:prstGeom prst="ellipse">
            <a:avLst/>
          </a:prstGeom>
          <a:noFill/>
          <a:ln cap="flat" cmpd="sng" w="76200">
            <a:solidFill>
              <a:srgbClr val="5FAD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1"/>
          <p:cNvSpPr/>
          <p:nvPr/>
        </p:nvSpPr>
        <p:spPr>
          <a:xfrm>
            <a:off x="-657412" y="1248307"/>
            <a:ext cx="142800" cy="142800"/>
          </a:xfrm>
          <a:prstGeom prst="roundRect">
            <a:avLst>
              <a:gd fmla="val 16667" name="adj"/>
            </a:avLst>
          </a:prstGeom>
          <a:solidFill>
            <a:srgbClr val="9ED7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1"/>
          <p:cNvSpPr txBox="1"/>
          <p:nvPr/>
        </p:nvSpPr>
        <p:spPr>
          <a:xfrm>
            <a:off x="-699787" y="1156769"/>
            <a:ext cx="20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986" name="Google Shape;986;p51"/>
          <p:cNvPicPr preferRelativeResize="0"/>
          <p:nvPr/>
        </p:nvPicPr>
        <p:blipFill rotWithShape="1">
          <a:blip r:embed="rId3">
            <a:alphaModFix/>
          </a:blip>
          <a:srcRect b="0" l="12907" r="0" t="0"/>
          <a:stretch/>
        </p:blipFill>
        <p:spPr>
          <a:xfrm>
            <a:off x="0" y="0"/>
            <a:ext cx="9144002" cy="5138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51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9" name="Google Shape;98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51"/>
          <p:cNvSpPr/>
          <p:nvPr/>
        </p:nvSpPr>
        <p:spPr>
          <a:xfrm>
            <a:off x="121791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1" name="Google Shape;99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190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51"/>
          <p:cNvSpPr/>
          <p:nvPr/>
        </p:nvSpPr>
        <p:spPr>
          <a:xfrm>
            <a:off x="432466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3" name="Google Shape;993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899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1"/>
          <p:cNvSpPr txBox="1"/>
          <p:nvPr/>
        </p:nvSpPr>
        <p:spPr>
          <a:xfrm>
            <a:off x="699166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Village Map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95" name="Google Shape;995;p51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52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-725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52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2"/>
          <p:cNvSpPr/>
          <p:nvPr/>
        </p:nvSpPr>
        <p:spPr>
          <a:xfrm>
            <a:off x="-657412" y="1248307"/>
            <a:ext cx="142800" cy="142800"/>
          </a:xfrm>
          <a:prstGeom prst="roundRect">
            <a:avLst>
              <a:gd fmla="val 16667" name="adj"/>
            </a:avLst>
          </a:prstGeom>
          <a:solidFill>
            <a:srgbClr val="9ED7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52"/>
          <p:cNvSpPr txBox="1"/>
          <p:nvPr/>
        </p:nvSpPr>
        <p:spPr>
          <a:xfrm>
            <a:off x="-699787" y="1156769"/>
            <a:ext cx="20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007" name="Google Shape;1007;p52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8" name="Google Shape;100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52"/>
          <p:cNvSpPr/>
          <p:nvPr/>
        </p:nvSpPr>
        <p:spPr>
          <a:xfrm>
            <a:off x="19935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0" name="Google Shape;1010;p52"/>
          <p:cNvSpPr txBox="1"/>
          <p:nvPr/>
        </p:nvSpPr>
        <p:spPr>
          <a:xfrm>
            <a:off x="20897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Create or Vote on Referendums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Review current governance proposals and take part in shaping the evolution of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 proposals are are open for voting for a period of 2 weeks. </a:t>
            </a:r>
            <a:endParaRPr i="1" sz="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11" name="Google Shape;1011;p52"/>
          <p:cNvSpPr/>
          <p:nvPr/>
        </p:nvSpPr>
        <p:spPr>
          <a:xfrm>
            <a:off x="3849467" y="100693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012" name="Google Shape;1012;p52"/>
          <p:cNvSpPr txBox="1"/>
          <p:nvPr/>
        </p:nvSpPr>
        <p:spPr>
          <a:xfrm rot="-1665">
            <a:off x="3849467" y="1707471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Govern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3" name="Google Shape;101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5958" y="1242580"/>
            <a:ext cx="425700" cy="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52"/>
          <p:cNvSpPr/>
          <p:nvPr/>
        </p:nvSpPr>
        <p:spPr>
          <a:xfrm>
            <a:off x="4129950" y="232409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VOTE</a:t>
            </a:r>
            <a:endParaRPr sz="1000"/>
          </a:p>
        </p:txBody>
      </p:sp>
      <p:sp>
        <p:nvSpPr>
          <p:cNvPr id="1015" name="Google Shape;1015;p52"/>
          <p:cNvSpPr/>
          <p:nvPr/>
        </p:nvSpPr>
        <p:spPr>
          <a:xfrm>
            <a:off x="3828520" y="989019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52"/>
          <p:cNvSpPr txBox="1"/>
          <p:nvPr/>
        </p:nvSpPr>
        <p:spPr>
          <a:xfrm rot="-2849466">
            <a:off x="3726156" y="1091402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PROPOSING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7" name="Google Shape;1017;p52"/>
          <p:cNvSpPr/>
          <p:nvPr/>
        </p:nvSpPr>
        <p:spPr>
          <a:xfrm>
            <a:off x="19935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8" name="Google Shape;1018;p52"/>
          <p:cNvSpPr/>
          <p:nvPr/>
        </p:nvSpPr>
        <p:spPr>
          <a:xfrm>
            <a:off x="3852467" y="321989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019" name="Google Shape;1019;p52"/>
          <p:cNvSpPr/>
          <p:nvPr/>
        </p:nvSpPr>
        <p:spPr>
          <a:xfrm>
            <a:off x="4165075" y="4537060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Expand</a:t>
            </a:r>
            <a:endParaRPr sz="1000"/>
          </a:p>
        </p:txBody>
      </p:sp>
      <p:sp>
        <p:nvSpPr>
          <p:cNvPr id="1020" name="Google Shape;1020;p52"/>
          <p:cNvSpPr txBox="1"/>
          <p:nvPr/>
        </p:nvSpPr>
        <p:spPr>
          <a:xfrm>
            <a:off x="20897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View Village Map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View the active roles, quests, villages, groups, businesses and organisations within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endParaRPr sz="8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21" name="Google Shape;1021;p52"/>
          <p:cNvSpPr/>
          <p:nvPr/>
        </p:nvSpPr>
        <p:spPr>
          <a:xfrm>
            <a:off x="5412682" y="8156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2" name="Google Shape;1022;p52"/>
          <p:cNvSpPr txBox="1"/>
          <p:nvPr/>
        </p:nvSpPr>
        <p:spPr>
          <a:xfrm>
            <a:off x="5508850" y="9680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Purchase </a:t>
            </a:r>
            <a:r>
              <a:rPr b="1" lang="en" sz="12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 </a:t>
            </a: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Village Shares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Buy access and a share of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Artesia! </a:t>
            </a:r>
            <a:b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8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23" name="Google Shape;1023;p52"/>
          <p:cNvSpPr/>
          <p:nvPr/>
        </p:nvSpPr>
        <p:spPr>
          <a:xfrm>
            <a:off x="5412682" y="29913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4" name="Google Shape;1024;p52"/>
          <p:cNvSpPr txBox="1"/>
          <p:nvPr/>
        </p:nvSpPr>
        <p:spPr>
          <a:xfrm>
            <a:off x="5508850" y="3143750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View Village Tools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Access all the coordination tools used by </a:t>
            </a:r>
            <a:r>
              <a:rPr lang="en" sz="1000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Artesia.</a:t>
            </a:r>
            <a:endParaRPr sz="8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25" name="Google Shape;1025;p52"/>
          <p:cNvSpPr/>
          <p:nvPr/>
        </p:nvSpPr>
        <p:spPr>
          <a:xfrm>
            <a:off x="7269392" y="322208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026" name="Google Shape;1026;p52"/>
          <p:cNvSpPr txBox="1"/>
          <p:nvPr/>
        </p:nvSpPr>
        <p:spPr>
          <a:xfrm rot="-1665">
            <a:off x="7269392" y="3886546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52"/>
          <p:cNvSpPr/>
          <p:nvPr/>
        </p:nvSpPr>
        <p:spPr>
          <a:xfrm>
            <a:off x="7268567" y="1006919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028" name="Google Shape;1028;p52"/>
          <p:cNvSpPr txBox="1"/>
          <p:nvPr/>
        </p:nvSpPr>
        <p:spPr>
          <a:xfrm rot="-1665">
            <a:off x="7268567" y="1707458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Village Shares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9" name="Google Shape;1029;p52"/>
          <p:cNvSpPr/>
          <p:nvPr/>
        </p:nvSpPr>
        <p:spPr>
          <a:xfrm>
            <a:off x="7549050" y="2324086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endParaRPr sz="1000"/>
          </a:p>
        </p:txBody>
      </p:sp>
      <p:sp>
        <p:nvSpPr>
          <p:cNvPr id="1030" name="Google Shape;1030;p52"/>
          <p:cNvSpPr txBox="1"/>
          <p:nvPr/>
        </p:nvSpPr>
        <p:spPr>
          <a:xfrm rot="-2849466">
            <a:off x="7145256" y="1091390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APPLYING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52"/>
          <p:cNvSpPr/>
          <p:nvPr/>
        </p:nvSpPr>
        <p:spPr>
          <a:xfrm>
            <a:off x="7247637" y="983685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2"/>
          <p:cNvSpPr txBox="1"/>
          <p:nvPr/>
        </p:nvSpPr>
        <p:spPr>
          <a:xfrm rot="-2849466">
            <a:off x="7145273" y="1086068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SHARES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3" name="Google Shape;1033;p52"/>
          <p:cNvSpPr/>
          <p:nvPr/>
        </p:nvSpPr>
        <p:spPr>
          <a:xfrm>
            <a:off x="5485000" y="3595697"/>
            <a:ext cx="57300" cy="553800"/>
          </a:xfrm>
          <a:prstGeom prst="roundRect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52"/>
          <p:cNvPicPr preferRelativeResize="0"/>
          <p:nvPr/>
        </p:nvPicPr>
        <p:blipFill rotWithShape="1">
          <a:blip r:embed="rId8">
            <a:alphaModFix/>
          </a:blip>
          <a:srcRect b="0" l="0" r="67079" t="0"/>
          <a:stretch/>
        </p:blipFill>
        <p:spPr>
          <a:xfrm>
            <a:off x="8767147" y="4766180"/>
            <a:ext cx="352924" cy="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52"/>
          <p:cNvSpPr/>
          <p:nvPr/>
        </p:nvSpPr>
        <p:spPr>
          <a:xfrm>
            <a:off x="41329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2"/>
          <p:cNvSpPr/>
          <p:nvPr/>
        </p:nvSpPr>
        <p:spPr>
          <a:xfrm>
            <a:off x="42853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2"/>
          <p:cNvSpPr/>
          <p:nvPr/>
        </p:nvSpPr>
        <p:spPr>
          <a:xfrm>
            <a:off x="44377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2"/>
          <p:cNvSpPr/>
          <p:nvPr/>
        </p:nvSpPr>
        <p:spPr>
          <a:xfrm>
            <a:off x="4590125" y="27581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2"/>
          <p:cNvSpPr/>
          <p:nvPr/>
        </p:nvSpPr>
        <p:spPr>
          <a:xfrm>
            <a:off x="4742525" y="27581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2"/>
          <p:cNvSpPr/>
          <p:nvPr/>
        </p:nvSpPr>
        <p:spPr>
          <a:xfrm>
            <a:off x="81787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2"/>
          <p:cNvSpPr/>
          <p:nvPr/>
        </p:nvSpPr>
        <p:spPr>
          <a:xfrm>
            <a:off x="77215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2"/>
          <p:cNvSpPr/>
          <p:nvPr/>
        </p:nvSpPr>
        <p:spPr>
          <a:xfrm>
            <a:off x="75691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2"/>
          <p:cNvSpPr/>
          <p:nvPr/>
        </p:nvSpPr>
        <p:spPr>
          <a:xfrm>
            <a:off x="8026380" y="4967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2"/>
          <p:cNvSpPr/>
          <p:nvPr/>
        </p:nvSpPr>
        <p:spPr>
          <a:xfrm>
            <a:off x="7873980" y="4967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5" name="Google Shape;1045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8132" y="1254916"/>
            <a:ext cx="479601" cy="4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5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2150" y="109104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52"/>
          <p:cNvPicPr preferRelativeResize="0"/>
          <p:nvPr/>
        </p:nvPicPr>
        <p:blipFill rotWithShape="1">
          <a:blip r:embed="rId11">
            <a:alphaModFix/>
          </a:blip>
          <a:srcRect b="0" l="11707" r="17294" t="0"/>
          <a:stretch/>
        </p:blipFill>
        <p:spPr>
          <a:xfrm>
            <a:off x="3955025" y="3306425"/>
            <a:ext cx="1037126" cy="1115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160000" dist="7620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52"/>
          <p:cNvSpPr txBox="1"/>
          <p:nvPr/>
        </p:nvSpPr>
        <p:spPr>
          <a:xfrm>
            <a:off x="7263026" y="3875297"/>
            <a:ext cx="1249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Calendar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Hypha Calendar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9" name="Google Shape;1049;p52"/>
          <p:cNvPicPr preferRelativeResize="0"/>
          <p:nvPr/>
        </p:nvPicPr>
        <p:blipFill>
          <a:blip r:embed="rId12">
            <a:alphaModFix amt="51000"/>
          </a:blip>
          <a:stretch>
            <a:fillRect/>
          </a:stretch>
        </p:blipFill>
        <p:spPr>
          <a:xfrm>
            <a:off x="8348201" y="3331860"/>
            <a:ext cx="159898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5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93812" y="3331875"/>
            <a:ext cx="168189" cy="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2"/>
          <p:cNvSpPr/>
          <p:nvPr/>
        </p:nvSpPr>
        <p:spPr>
          <a:xfrm>
            <a:off x="7643222" y="4403038"/>
            <a:ext cx="4791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2" name="Google Shape;1052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06372" y="3508572"/>
            <a:ext cx="352924" cy="3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52"/>
          <p:cNvPicPr preferRelativeResize="0"/>
          <p:nvPr/>
        </p:nvPicPr>
        <p:blipFill rotWithShape="1">
          <a:blip r:embed="rId15">
            <a:alphaModFix amt="76000"/>
          </a:blip>
          <a:srcRect b="0" l="0" r="0" t="0"/>
          <a:stretch/>
        </p:blipFill>
        <p:spPr>
          <a:xfrm>
            <a:off x="-6570" y="-7255"/>
            <a:ext cx="163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52"/>
          <p:cNvSpPr txBox="1"/>
          <p:nvPr/>
        </p:nvSpPr>
        <p:spPr>
          <a:xfrm>
            <a:off x="2014934" y="424750"/>
            <a:ext cx="60102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Good morning, </a:t>
            </a:r>
            <a:r>
              <a:rPr b="1" lang="en">
                <a:solidFill>
                  <a:srgbClr val="68BBE3"/>
                </a:solidFill>
                <a:latin typeface="Barlow"/>
                <a:ea typeface="Barlow"/>
                <a:cs typeface="Barlow"/>
                <a:sym typeface="Barlow"/>
              </a:rPr>
              <a:t>Artesian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. 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What would you like to do today?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5" name="Google Shape;1055;p52"/>
          <p:cNvSpPr txBox="1"/>
          <p:nvPr/>
        </p:nvSpPr>
        <p:spPr>
          <a:xfrm>
            <a:off x="2287053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Artesia Village / </a:t>
            </a: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Dashboard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6" name="Google Shape;1056;p52"/>
          <p:cNvSpPr/>
          <p:nvPr/>
        </p:nvSpPr>
        <p:spPr>
          <a:xfrm>
            <a:off x="1709678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5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42076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52"/>
          <p:cNvSpPr/>
          <p:nvPr/>
        </p:nvSpPr>
        <p:spPr>
          <a:xfrm>
            <a:off x="2020353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9" name="Google Shape;1059;p5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067786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52"/>
          <p:cNvSpPr/>
          <p:nvPr/>
        </p:nvSpPr>
        <p:spPr>
          <a:xfrm>
            <a:off x="7436738" y="4150750"/>
            <a:ext cx="892200" cy="671700"/>
          </a:xfrm>
          <a:prstGeom prst="ellipse">
            <a:avLst/>
          </a:prstGeom>
          <a:noFill/>
          <a:ln cap="flat" cmpd="sng" w="76200">
            <a:solidFill>
              <a:srgbClr val="5FAD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3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7" name="Google Shape;106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3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0975" y="4369825"/>
            <a:ext cx="548400" cy="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53"/>
          <p:cNvSpPr/>
          <p:nvPr/>
        </p:nvSpPr>
        <p:spPr>
          <a:xfrm>
            <a:off x="121791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3" name="Google Shape;1073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190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53"/>
          <p:cNvSpPr/>
          <p:nvPr/>
        </p:nvSpPr>
        <p:spPr>
          <a:xfrm>
            <a:off x="432466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899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3"/>
          <p:cNvSpPr txBox="1"/>
          <p:nvPr/>
        </p:nvSpPr>
        <p:spPr>
          <a:xfrm>
            <a:off x="699166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Hypha /</a:t>
            </a: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Tools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77" name="Google Shape;1077;p53"/>
          <p:cNvSpPr/>
          <p:nvPr/>
        </p:nvSpPr>
        <p:spPr>
          <a:xfrm>
            <a:off x="531100" y="976512"/>
            <a:ext cx="1337100" cy="1453200"/>
          </a:xfrm>
          <a:prstGeom prst="roundRect">
            <a:avLst>
              <a:gd fmla="val 156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960001" dist="952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078" name="Google Shape;1078;p53"/>
          <p:cNvSpPr txBox="1"/>
          <p:nvPr/>
        </p:nvSpPr>
        <p:spPr>
          <a:xfrm>
            <a:off x="518300" y="1545384"/>
            <a:ext cx="136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Chart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Doughnut Economics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9" name="Google Shape;1079;p53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1716772" y="1001947"/>
            <a:ext cx="174125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63611" y="1001952"/>
            <a:ext cx="168184" cy="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53">
            <a:hlinkClick r:id="rId12"/>
          </p:cNvPr>
          <p:cNvSpPr/>
          <p:nvPr/>
        </p:nvSpPr>
        <p:spPr>
          <a:xfrm>
            <a:off x="938799" y="2097625"/>
            <a:ext cx="5217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2" name="Google Shape;1082;p53"/>
          <p:cNvSpPr/>
          <p:nvPr/>
        </p:nvSpPr>
        <p:spPr>
          <a:xfrm>
            <a:off x="2062475" y="976512"/>
            <a:ext cx="1337100" cy="1453200"/>
          </a:xfrm>
          <a:prstGeom prst="roundRect">
            <a:avLst>
              <a:gd fmla="val 156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960001" dist="952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083" name="Google Shape;1083;p53"/>
          <p:cNvSpPr txBox="1"/>
          <p:nvPr/>
        </p:nvSpPr>
        <p:spPr>
          <a:xfrm>
            <a:off x="2049675" y="1545384"/>
            <a:ext cx="136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Zoom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Video Conferencing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4" name="Google Shape;1084;p53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3248147" y="1001947"/>
            <a:ext cx="174125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4986" y="1001952"/>
            <a:ext cx="168184" cy="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53">
            <a:hlinkClick r:id="rId13"/>
          </p:cNvPr>
          <p:cNvSpPr/>
          <p:nvPr/>
        </p:nvSpPr>
        <p:spPr>
          <a:xfrm>
            <a:off x="2458761" y="2095250"/>
            <a:ext cx="4764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7" name="Google Shape;1087;p53"/>
          <p:cNvSpPr/>
          <p:nvPr/>
        </p:nvSpPr>
        <p:spPr>
          <a:xfrm>
            <a:off x="3593850" y="976512"/>
            <a:ext cx="1337100" cy="1453200"/>
          </a:xfrm>
          <a:prstGeom prst="roundRect">
            <a:avLst>
              <a:gd fmla="val 156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960001" dist="952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088" name="Google Shape;1088;p53"/>
          <p:cNvSpPr txBox="1"/>
          <p:nvPr/>
        </p:nvSpPr>
        <p:spPr>
          <a:xfrm>
            <a:off x="3581050" y="1545384"/>
            <a:ext cx="136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Hubspot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CRM, Alliance &amp; Mktg Flows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9" name="Google Shape;1089;p53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4779522" y="1001947"/>
            <a:ext cx="174125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26361" y="1001952"/>
            <a:ext cx="168184" cy="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53">
            <a:hlinkClick r:id="rId14"/>
          </p:cNvPr>
          <p:cNvSpPr/>
          <p:nvPr/>
        </p:nvSpPr>
        <p:spPr>
          <a:xfrm>
            <a:off x="4012044" y="2097625"/>
            <a:ext cx="5217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53"/>
          <p:cNvSpPr/>
          <p:nvPr/>
        </p:nvSpPr>
        <p:spPr>
          <a:xfrm>
            <a:off x="5125225" y="976512"/>
            <a:ext cx="1337100" cy="1453200"/>
          </a:xfrm>
          <a:prstGeom prst="roundRect">
            <a:avLst>
              <a:gd fmla="val 156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960001" dist="952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1093" name="Google Shape;1093;p53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6310897" y="1001947"/>
            <a:ext cx="174125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57736" y="1001952"/>
            <a:ext cx="168184" cy="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53">
            <a:hlinkClick r:id="rId15"/>
          </p:cNvPr>
          <p:cNvSpPr/>
          <p:nvPr/>
        </p:nvSpPr>
        <p:spPr>
          <a:xfrm>
            <a:off x="5531669" y="2097625"/>
            <a:ext cx="5217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53"/>
          <p:cNvSpPr/>
          <p:nvPr/>
        </p:nvSpPr>
        <p:spPr>
          <a:xfrm>
            <a:off x="526150" y="2572712"/>
            <a:ext cx="1337100" cy="1453200"/>
          </a:xfrm>
          <a:prstGeom prst="roundRect">
            <a:avLst>
              <a:gd fmla="val 156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960001" dist="952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097" name="Google Shape;1097;p53"/>
          <p:cNvSpPr txBox="1"/>
          <p:nvPr/>
        </p:nvSpPr>
        <p:spPr>
          <a:xfrm>
            <a:off x="513350" y="3141584"/>
            <a:ext cx="136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Telegram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SEEDS Community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8" name="Google Shape;1098;p53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1711822" y="2598147"/>
            <a:ext cx="174125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58661" y="2598152"/>
            <a:ext cx="168184" cy="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53">
            <a:hlinkClick r:id="rId16"/>
          </p:cNvPr>
          <p:cNvSpPr/>
          <p:nvPr/>
        </p:nvSpPr>
        <p:spPr>
          <a:xfrm>
            <a:off x="933849" y="3693825"/>
            <a:ext cx="5217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1" name="Google Shape;1101;p5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67071" y="2734150"/>
            <a:ext cx="442500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53"/>
          <p:cNvSpPr/>
          <p:nvPr/>
        </p:nvSpPr>
        <p:spPr>
          <a:xfrm>
            <a:off x="2057525" y="2572712"/>
            <a:ext cx="1337100" cy="1453200"/>
          </a:xfrm>
          <a:prstGeom prst="roundRect">
            <a:avLst>
              <a:gd fmla="val 156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960001" dist="952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103" name="Google Shape;1103;p53"/>
          <p:cNvSpPr txBox="1"/>
          <p:nvPr/>
        </p:nvSpPr>
        <p:spPr>
          <a:xfrm>
            <a:off x="2044725" y="3141584"/>
            <a:ext cx="136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GDrive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Bioregion Documents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4" name="Google Shape;1104;p53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3243197" y="2598147"/>
            <a:ext cx="174125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0036" y="2598152"/>
            <a:ext cx="168184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5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498350" y="2734150"/>
            <a:ext cx="442500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53">
            <a:hlinkClick r:id="rId19"/>
          </p:cNvPr>
          <p:cNvSpPr/>
          <p:nvPr/>
        </p:nvSpPr>
        <p:spPr>
          <a:xfrm>
            <a:off x="2458749" y="3669325"/>
            <a:ext cx="5217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53"/>
          <p:cNvSpPr/>
          <p:nvPr/>
        </p:nvSpPr>
        <p:spPr>
          <a:xfrm>
            <a:off x="5122700" y="2572712"/>
            <a:ext cx="1337100" cy="1453200"/>
          </a:xfrm>
          <a:prstGeom prst="roundRect">
            <a:avLst>
              <a:gd fmla="val 156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960001" dist="952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109" name="Google Shape;1109;p53"/>
          <p:cNvSpPr txBox="1"/>
          <p:nvPr/>
        </p:nvSpPr>
        <p:spPr>
          <a:xfrm>
            <a:off x="5109900" y="3141584"/>
            <a:ext cx="136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Gitlab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Code Development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0" name="Google Shape;1110;p53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6308372" y="2598147"/>
            <a:ext cx="174125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55211" y="2598152"/>
            <a:ext cx="168184" cy="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53">
            <a:hlinkClick r:id="rId20"/>
          </p:cNvPr>
          <p:cNvSpPr/>
          <p:nvPr/>
        </p:nvSpPr>
        <p:spPr>
          <a:xfrm>
            <a:off x="5441450" y="3669325"/>
            <a:ext cx="6261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3" name="Google Shape;1113;p5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63425" y="2734150"/>
            <a:ext cx="407100" cy="4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53"/>
          <p:cNvSpPr/>
          <p:nvPr/>
        </p:nvSpPr>
        <p:spPr>
          <a:xfrm>
            <a:off x="6654075" y="2572712"/>
            <a:ext cx="1337100" cy="1453200"/>
          </a:xfrm>
          <a:prstGeom prst="roundRect">
            <a:avLst>
              <a:gd fmla="val 156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960001" dist="952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115" name="Google Shape;1115;p53"/>
          <p:cNvSpPr txBox="1"/>
          <p:nvPr/>
        </p:nvSpPr>
        <p:spPr>
          <a:xfrm>
            <a:off x="6641275" y="3141584"/>
            <a:ext cx="136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Peeranha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Telos Stack Overflow Q&amp;A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6" name="Google Shape;1116;p53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7839747" y="2598147"/>
            <a:ext cx="174125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86586" y="2598152"/>
            <a:ext cx="168184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5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025875" y="2676850"/>
            <a:ext cx="521700" cy="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53">
            <a:hlinkClick r:id="rId23"/>
          </p:cNvPr>
          <p:cNvSpPr/>
          <p:nvPr/>
        </p:nvSpPr>
        <p:spPr>
          <a:xfrm>
            <a:off x="7059294" y="3669325"/>
            <a:ext cx="5217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" name="Google Shape;1120;p53"/>
          <p:cNvSpPr txBox="1"/>
          <p:nvPr/>
        </p:nvSpPr>
        <p:spPr>
          <a:xfrm>
            <a:off x="5109900" y="1545384"/>
            <a:ext cx="136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Asana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Task Management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1" name="Google Shape;1121;p5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548300" y="1137950"/>
            <a:ext cx="500700" cy="5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5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046300" y="1185700"/>
            <a:ext cx="442500" cy="4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5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503375" y="1180950"/>
            <a:ext cx="442500" cy="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53"/>
          <p:cNvSpPr/>
          <p:nvPr/>
        </p:nvSpPr>
        <p:spPr>
          <a:xfrm>
            <a:off x="6661763" y="973805"/>
            <a:ext cx="1337100" cy="1453200"/>
          </a:xfrm>
          <a:prstGeom prst="roundRect">
            <a:avLst>
              <a:gd fmla="val 156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960001" dist="952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1125" name="Google Shape;1125;p53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7847434" y="999239"/>
            <a:ext cx="174125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94274" y="999245"/>
            <a:ext cx="168184" cy="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53">
            <a:hlinkClick r:id="rId27"/>
          </p:cNvPr>
          <p:cNvSpPr/>
          <p:nvPr/>
        </p:nvSpPr>
        <p:spPr>
          <a:xfrm>
            <a:off x="7068206" y="2094918"/>
            <a:ext cx="5217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53"/>
          <p:cNvSpPr txBox="1"/>
          <p:nvPr/>
        </p:nvSpPr>
        <p:spPr>
          <a:xfrm>
            <a:off x="6646437" y="1542677"/>
            <a:ext cx="136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DHO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Governance &amp; Pay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53"/>
          <p:cNvSpPr/>
          <p:nvPr/>
        </p:nvSpPr>
        <p:spPr>
          <a:xfrm>
            <a:off x="3596513" y="2572712"/>
            <a:ext cx="1337100" cy="1453200"/>
          </a:xfrm>
          <a:prstGeom prst="roundRect">
            <a:avLst>
              <a:gd fmla="val 156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960001" dist="952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130" name="Google Shape;1130;p53"/>
          <p:cNvSpPr txBox="1"/>
          <p:nvPr/>
        </p:nvSpPr>
        <p:spPr>
          <a:xfrm>
            <a:off x="3583713" y="3141584"/>
            <a:ext cx="13602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Calendar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Hypha Calendar</a:t>
            </a:r>
            <a:endParaRPr sz="7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1" name="Google Shape;1131;p53"/>
          <p:cNvPicPr preferRelativeResize="0"/>
          <p:nvPr/>
        </p:nvPicPr>
        <p:blipFill>
          <a:blip r:embed="rId10">
            <a:alphaModFix amt="51000"/>
          </a:blip>
          <a:stretch>
            <a:fillRect/>
          </a:stretch>
        </p:blipFill>
        <p:spPr>
          <a:xfrm>
            <a:off x="4782184" y="2598147"/>
            <a:ext cx="174125" cy="1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29024" y="2598152"/>
            <a:ext cx="168184" cy="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53"/>
          <p:cNvSpPr/>
          <p:nvPr/>
        </p:nvSpPr>
        <p:spPr>
          <a:xfrm>
            <a:off x="3997736" y="3669325"/>
            <a:ext cx="521700" cy="1671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4" name="Google Shape;1134;p5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066504" y="2774859"/>
            <a:ext cx="384325" cy="3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5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014027" y="1173375"/>
            <a:ext cx="407100" cy="40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5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7108500" y="1184750"/>
            <a:ext cx="407100" cy="4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54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-725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54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54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54"/>
          <p:cNvPicPr preferRelativeResize="0"/>
          <p:nvPr/>
        </p:nvPicPr>
        <p:blipFill rotWithShape="1">
          <a:blip r:embed="rId7">
            <a:alphaModFix amt="76000"/>
          </a:blip>
          <a:srcRect b="0" l="0" r="0" t="0"/>
          <a:stretch/>
        </p:blipFill>
        <p:spPr>
          <a:xfrm>
            <a:off x="-6570" y="-7255"/>
            <a:ext cx="163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54"/>
          <p:cNvSpPr txBox="1"/>
          <p:nvPr/>
        </p:nvSpPr>
        <p:spPr>
          <a:xfrm>
            <a:off x="2287053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Artesia Village / </a:t>
            </a: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Village Gratitude News Feed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9" name="Google Shape;1149;p54"/>
          <p:cNvSpPr/>
          <p:nvPr/>
        </p:nvSpPr>
        <p:spPr>
          <a:xfrm>
            <a:off x="1709678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0" name="Google Shape;115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2076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54"/>
          <p:cNvSpPr/>
          <p:nvPr/>
        </p:nvSpPr>
        <p:spPr>
          <a:xfrm>
            <a:off x="2020353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2" name="Google Shape;1152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67786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54"/>
          <p:cNvSpPr/>
          <p:nvPr/>
        </p:nvSpPr>
        <p:spPr>
          <a:xfrm>
            <a:off x="2517353" y="746730"/>
            <a:ext cx="4555800" cy="4396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54"/>
          <p:cNvSpPr/>
          <p:nvPr/>
        </p:nvSpPr>
        <p:spPr>
          <a:xfrm>
            <a:off x="2922900" y="930724"/>
            <a:ext cx="3725700" cy="32043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155" name="Google Shape;1155;p54"/>
          <p:cNvSpPr txBox="1"/>
          <p:nvPr/>
        </p:nvSpPr>
        <p:spPr>
          <a:xfrm>
            <a:off x="7212025" y="3910225"/>
            <a:ext cx="1810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By clicking the heart you’re sending </a:t>
            </a:r>
            <a:r>
              <a:rPr b="1" i="1" lang="en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“</a:t>
            </a:r>
            <a:r>
              <a:rPr b="1" i="1" lang="en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Gratitude</a:t>
            </a:r>
            <a:r>
              <a:rPr b="1" i="1" lang="en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Tokens” </a:t>
            </a:r>
            <a:r>
              <a:rPr i="1" lang="en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which gives the person a share of Artesia’s “ Gratitude Fund”</a:t>
            </a:r>
            <a:endParaRPr b="1" i="1" sz="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56" name="Google Shape;1156;p54"/>
          <p:cNvPicPr preferRelativeResize="0"/>
          <p:nvPr/>
        </p:nvPicPr>
        <p:blipFill rotWithShape="1">
          <a:blip r:embed="rId10">
            <a:alphaModFix/>
          </a:blip>
          <a:srcRect b="0" l="7595" r="0" t="0"/>
          <a:stretch/>
        </p:blipFill>
        <p:spPr>
          <a:xfrm>
            <a:off x="2981627" y="974275"/>
            <a:ext cx="674675" cy="7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54"/>
          <p:cNvSpPr txBox="1"/>
          <p:nvPr/>
        </p:nvSpPr>
        <p:spPr>
          <a:xfrm>
            <a:off x="3707100" y="919825"/>
            <a:ext cx="2905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Villager </a:t>
            </a:r>
            <a: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@villagename - Jan 1</a:t>
            </a:r>
            <a:b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Hey everyone! </a:t>
            </a:r>
            <a:b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Inspired to plant a few fruit trees along “Lovers Lane” today! </a:t>
            </a:r>
            <a:r>
              <a:rPr lang="en" sz="1000">
                <a:solidFill>
                  <a:srgbClr val="0097A7"/>
                </a:solidFill>
                <a:latin typeface="Barlow"/>
                <a:ea typeface="Barlow"/>
                <a:cs typeface="Barlow"/>
                <a:sym typeface="Barlow"/>
              </a:rPr>
              <a:t>#regeneration #plantingtrees</a:t>
            </a:r>
            <a:endParaRPr i="1" sz="400">
              <a:solidFill>
                <a:srgbClr val="0097A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58" name="Google Shape;1158;p54"/>
          <p:cNvSpPr/>
          <p:nvPr/>
        </p:nvSpPr>
        <p:spPr>
          <a:xfrm>
            <a:off x="6315150" y="981522"/>
            <a:ext cx="36900" cy="414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54"/>
          <p:cNvSpPr/>
          <p:nvPr/>
        </p:nvSpPr>
        <p:spPr>
          <a:xfrm>
            <a:off x="6397600" y="981522"/>
            <a:ext cx="36900" cy="414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54"/>
          <p:cNvSpPr/>
          <p:nvPr/>
        </p:nvSpPr>
        <p:spPr>
          <a:xfrm>
            <a:off x="6480049" y="981522"/>
            <a:ext cx="36900" cy="414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54"/>
          <p:cNvPicPr preferRelativeResize="0"/>
          <p:nvPr/>
        </p:nvPicPr>
        <p:blipFill rotWithShape="1">
          <a:blip r:embed="rId11">
            <a:alphaModFix/>
          </a:blip>
          <a:srcRect b="0" l="8669" r="13089" t="0"/>
          <a:stretch/>
        </p:blipFill>
        <p:spPr>
          <a:xfrm>
            <a:off x="2921534" y="3699098"/>
            <a:ext cx="3705224" cy="3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54"/>
          <p:cNvPicPr preferRelativeResize="0"/>
          <p:nvPr/>
        </p:nvPicPr>
        <p:blipFill rotWithShape="1">
          <a:blip r:embed="rId12">
            <a:alphaModFix/>
          </a:blip>
          <a:srcRect b="10346" l="0" r="0" t="0"/>
          <a:stretch/>
        </p:blipFill>
        <p:spPr>
          <a:xfrm>
            <a:off x="3215911" y="2048058"/>
            <a:ext cx="3159925" cy="1586542"/>
          </a:xfrm>
          <a:prstGeom prst="rect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3" name="Google Shape;1163;p54"/>
          <p:cNvSpPr/>
          <p:nvPr/>
        </p:nvSpPr>
        <p:spPr>
          <a:xfrm>
            <a:off x="2922900" y="4435925"/>
            <a:ext cx="37257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164" name="Google Shape;1164;p54"/>
          <p:cNvSpPr txBox="1"/>
          <p:nvPr/>
        </p:nvSpPr>
        <p:spPr>
          <a:xfrm>
            <a:off x="3707100" y="4425025"/>
            <a:ext cx="2905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Villager 2 </a:t>
            </a:r>
            <a: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@village2name - Jan 1</a:t>
            </a:r>
            <a:b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What a day!!! </a:t>
            </a:r>
            <a:br>
              <a:rPr lang="en" sz="10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endParaRPr i="1" sz="400">
              <a:solidFill>
                <a:srgbClr val="0097A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65" name="Google Shape;1165;p54"/>
          <p:cNvSpPr/>
          <p:nvPr/>
        </p:nvSpPr>
        <p:spPr>
          <a:xfrm>
            <a:off x="6315150" y="4486722"/>
            <a:ext cx="36900" cy="414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54"/>
          <p:cNvSpPr/>
          <p:nvPr/>
        </p:nvSpPr>
        <p:spPr>
          <a:xfrm>
            <a:off x="6397600" y="4486722"/>
            <a:ext cx="36900" cy="414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54"/>
          <p:cNvSpPr/>
          <p:nvPr/>
        </p:nvSpPr>
        <p:spPr>
          <a:xfrm>
            <a:off x="6480049" y="4486722"/>
            <a:ext cx="36900" cy="414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88880" y="4450659"/>
            <a:ext cx="674675" cy="68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55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-725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55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6" name="Google Shape;11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55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8" name="Google Shape;117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55"/>
          <p:cNvPicPr preferRelativeResize="0"/>
          <p:nvPr/>
        </p:nvPicPr>
        <p:blipFill rotWithShape="1">
          <a:blip r:embed="rId7">
            <a:alphaModFix amt="76000"/>
          </a:blip>
          <a:srcRect b="0" l="0" r="0" t="0"/>
          <a:stretch/>
        </p:blipFill>
        <p:spPr>
          <a:xfrm>
            <a:off x="-6570" y="-7255"/>
            <a:ext cx="1635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55"/>
          <p:cNvSpPr txBox="1"/>
          <p:nvPr/>
        </p:nvSpPr>
        <p:spPr>
          <a:xfrm>
            <a:off x="2014925" y="424750"/>
            <a:ext cx="57414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How Exciting, 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get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a share of businesses in your village! 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1" name="Google Shape;1181;p55"/>
          <p:cNvSpPr txBox="1"/>
          <p:nvPr/>
        </p:nvSpPr>
        <p:spPr>
          <a:xfrm>
            <a:off x="2287053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Artesia Village / </a:t>
            </a: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Village Inter-Exchange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2" name="Google Shape;1182;p55"/>
          <p:cNvSpPr/>
          <p:nvPr/>
        </p:nvSpPr>
        <p:spPr>
          <a:xfrm>
            <a:off x="1709678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3" name="Google Shape;1183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2076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55"/>
          <p:cNvSpPr/>
          <p:nvPr/>
        </p:nvSpPr>
        <p:spPr>
          <a:xfrm>
            <a:off x="2020353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5" name="Google Shape;1185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67786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55"/>
          <p:cNvSpPr/>
          <p:nvPr/>
        </p:nvSpPr>
        <p:spPr>
          <a:xfrm>
            <a:off x="3517582" y="739479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55"/>
          <p:cNvSpPr txBox="1"/>
          <p:nvPr/>
        </p:nvSpPr>
        <p:spPr>
          <a:xfrm>
            <a:off x="3613750" y="8918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FROM</a:t>
            </a:r>
            <a:endParaRPr i="1" sz="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8" name="Google Shape;1188;p55"/>
          <p:cNvSpPr/>
          <p:nvPr/>
        </p:nvSpPr>
        <p:spPr>
          <a:xfrm>
            <a:off x="5373467" y="930731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189" name="Google Shape;1189;p55"/>
          <p:cNvSpPr txBox="1"/>
          <p:nvPr/>
        </p:nvSpPr>
        <p:spPr>
          <a:xfrm rot="-1665">
            <a:off x="5373467" y="1783671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Seeds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55"/>
          <p:cNvSpPr/>
          <p:nvPr/>
        </p:nvSpPr>
        <p:spPr>
          <a:xfrm>
            <a:off x="5424000" y="2202000"/>
            <a:ext cx="1137600" cy="266700"/>
          </a:xfrm>
          <a:prstGeom prst="roundRect">
            <a:avLst>
              <a:gd fmla="val 5000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 YOUR CURRENCY</a:t>
            </a:r>
            <a:endParaRPr sz="1000"/>
          </a:p>
        </p:txBody>
      </p:sp>
      <p:sp>
        <p:nvSpPr>
          <p:cNvPr id="1191" name="Google Shape;1191;p55"/>
          <p:cNvSpPr/>
          <p:nvPr/>
        </p:nvSpPr>
        <p:spPr>
          <a:xfrm>
            <a:off x="3517582" y="291514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2" name="Google Shape;1192;p55"/>
          <p:cNvSpPr/>
          <p:nvPr/>
        </p:nvSpPr>
        <p:spPr>
          <a:xfrm>
            <a:off x="5376467" y="314369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193" name="Google Shape;1193;p55"/>
          <p:cNvSpPr/>
          <p:nvPr/>
        </p:nvSpPr>
        <p:spPr>
          <a:xfrm>
            <a:off x="5656925" y="2681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55"/>
          <p:cNvSpPr/>
          <p:nvPr/>
        </p:nvSpPr>
        <p:spPr>
          <a:xfrm>
            <a:off x="5809325" y="2681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55"/>
          <p:cNvSpPr/>
          <p:nvPr/>
        </p:nvSpPr>
        <p:spPr>
          <a:xfrm>
            <a:off x="5961725" y="2681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55"/>
          <p:cNvSpPr/>
          <p:nvPr/>
        </p:nvSpPr>
        <p:spPr>
          <a:xfrm>
            <a:off x="6114125" y="2681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55"/>
          <p:cNvSpPr/>
          <p:nvPr/>
        </p:nvSpPr>
        <p:spPr>
          <a:xfrm>
            <a:off x="6114125" y="2681946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8" name="Google Shape;1198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66885" y="1187050"/>
            <a:ext cx="644700" cy="64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55"/>
          <p:cNvSpPr/>
          <p:nvPr/>
        </p:nvSpPr>
        <p:spPr>
          <a:xfrm>
            <a:off x="3682275" y="1296550"/>
            <a:ext cx="1395900" cy="4257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0.0 </a:t>
            </a:r>
            <a:r>
              <a:rPr lang="en" sz="10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(enter amount)</a:t>
            </a:r>
            <a:endParaRPr sz="1000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0" name="Google Shape;1200;p55"/>
          <p:cNvSpPr txBox="1"/>
          <p:nvPr/>
        </p:nvSpPr>
        <p:spPr>
          <a:xfrm>
            <a:off x="5473225" y="875175"/>
            <a:ext cx="1689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Balance: 10,050</a:t>
            </a:r>
            <a:endParaRPr i="1" sz="3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1" name="Google Shape;1201;p55"/>
          <p:cNvSpPr/>
          <p:nvPr/>
        </p:nvSpPr>
        <p:spPr>
          <a:xfrm>
            <a:off x="6358373" y="1872625"/>
            <a:ext cx="201900" cy="206100"/>
          </a:xfrm>
          <a:prstGeom prst="chevron">
            <a:avLst>
              <a:gd fmla="val 5122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55"/>
          <p:cNvSpPr/>
          <p:nvPr/>
        </p:nvSpPr>
        <p:spPr>
          <a:xfrm rot="10800000">
            <a:off x="5435623" y="1871573"/>
            <a:ext cx="201900" cy="206100"/>
          </a:xfrm>
          <a:prstGeom prst="chevron">
            <a:avLst>
              <a:gd fmla="val 5122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55"/>
          <p:cNvSpPr/>
          <p:nvPr/>
        </p:nvSpPr>
        <p:spPr>
          <a:xfrm>
            <a:off x="6266525" y="2681946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55"/>
          <p:cNvSpPr txBox="1"/>
          <p:nvPr/>
        </p:nvSpPr>
        <p:spPr>
          <a:xfrm>
            <a:off x="3613750" y="1695950"/>
            <a:ext cx="1810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Select which currency you want to use.</a:t>
            </a:r>
            <a:b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Click </a:t>
            </a:r>
            <a:r>
              <a:rPr i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here</a:t>
            </a:r>
            <a: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for further options!</a:t>
            </a:r>
            <a:endParaRPr i="1" sz="8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5" name="Google Shape;1205;p55"/>
          <p:cNvSpPr txBox="1"/>
          <p:nvPr/>
        </p:nvSpPr>
        <p:spPr>
          <a:xfrm>
            <a:off x="3613750" y="31016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TO</a:t>
            </a:r>
            <a:endParaRPr i="1" sz="6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6" name="Google Shape;1206;p55"/>
          <p:cNvSpPr/>
          <p:nvPr/>
        </p:nvSpPr>
        <p:spPr>
          <a:xfrm>
            <a:off x="3682275" y="3506350"/>
            <a:ext cx="1395900" cy="4257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060"/>
                </a:solidFill>
                <a:latin typeface="Barlow"/>
                <a:ea typeface="Barlow"/>
                <a:cs typeface="Barlow"/>
                <a:sym typeface="Barlow"/>
              </a:rPr>
              <a:t>0.0</a:t>
            </a:r>
            <a:endParaRPr>
              <a:solidFill>
                <a:srgbClr val="00306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7" name="Google Shape;1207;p55"/>
          <p:cNvSpPr txBox="1"/>
          <p:nvPr/>
        </p:nvSpPr>
        <p:spPr>
          <a:xfrm>
            <a:off x="3613750" y="3905750"/>
            <a:ext cx="16899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is how many </a:t>
            </a:r>
            <a:r>
              <a:rPr i="1" lang="en" sz="1000">
                <a:solidFill>
                  <a:srgbClr val="0097A7"/>
                </a:solidFill>
                <a:latin typeface="Barlow"/>
                <a:ea typeface="Barlow"/>
                <a:cs typeface="Barlow"/>
                <a:sym typeface="Barlow"/>
              </a:rPr>
              <a:t>Meadow</a:t>
            </a:r>
            <a:r>
              <a:rPr i="1" lang="en" sz="1000">
                <a:solidFill>
                  <a:srgbClr val="0097A7"/>
                </a:solidFill>
                <a:latin typeface="Barlow"/>
                <a:ea typeface="Barlow"/>
                <a:cs typeface="Barlow"/>
                <a:sym typeface="Barlow"/>
              </a:rPr>
              <a:t> (Restaurant) </a:t>
            </a:r>
            <a:r>
              <a:rPr i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Tokens you’re purchasing.</a:t>
            </a:r>
            <a:endParaRPr i="1" sz="800">
              <a:solidFill>
                <a:srgbClr val="68BBE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8" name="Google Shape;1208;p55"/>
          <p:cNvSpPr txBox="1"/>
          <p:nvPr/>
        </p:nvSpPr>
        <p:spPr>
          <a:xfrm>
            <a:off x="5625625" y="3084975"/>
            <a:ext cx="16899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Balance: 111</a:t>
            </a:r>
            <a:endParaRPr i="1" sz="3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09" name="Google Shape;1209;p55"/>
          <p:cNvSpPr/>
          <p:nvPr/>
        </p:nvSpPr>
        <p:spPr>
          <a:xfrm>
            <a:off x="7131254" y="1821475"/>
            <a:ext cx="16899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55"/>
          <p:cNvSpPr txBox="1"/>
          <p:nvPr/>
        </p:nvSpPr>
        <p:spPr>
          <a:xfrm>
            <a:off x="7131250" y="1959475"/>
            <a:ext cx="168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Exchange Details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Current </a:t>
            </a:r>
            <a:r>
              <a:rPr lang="en" sz="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(local currency) </a:t>
            </a: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Rate:</a:t>
            </a:r>
            <a:b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$333.01 (+13%)</a:t>
            </a:r>
            <a:b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Seeds </a:t>
            </a:r>
            <a:r>
              <a:rPr lang="en" sz="6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(selected currency) </a:t>
            </a: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Rate:</a:t>
            </a:r>
            <a:endParaRPr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S275.75 (-1%)</a:t>
            </a:r>
            <a:b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11" name="Google Shape;1211;p55"/>
          <p:cNvSpPr/>
          <p:nvPr/>
        </p:nvSpPr>
        <p:spPr>
          <a:xfrm>
            <a:off x="7278250" y="4252100"/>
            <a:ext cx="1395900" cy="425700"/>
          </a:xfrm>
          <a:prstGeom prst="roundRect">
            <a:avLst>
              <a:gd fmla="val 5822" name="adj"/>
            </a:avLst>
          </a:prstGeom>
          <a:solidFill>
            <a:srgbClr val="5FAD4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TRADE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12" name="Google Shape;1212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8325" y="4154838"/>
            <a:ext cx="786926" cy="78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55"/>
          <p:cNvSpPr/>
          <p:nvPr/>
        </p:nvSpPr>
        <p:spPr>
          <a:xfrm>
            <a:off x="5424000" y="4488000"/>
            <a:ext cx="1137600" cy="266700"/>
          </a:xfrm>
          <a:prstGeom prst="roundRect">
            <a:avLst>
              <a:gd fmla="val 50000" name="adj"/>
            </a:avLst>
          </a:prstGeom>
          <a:solidFill>
            <a:srgbClr val="F0C80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 THE TOKEN</a:t>
            </a:r>
            <a:endParaRPr sz="1000"/>
          </a:p>
        </p:txBody>
      </p:sp>
      <p:sp>
        <p:nvSpPr>
          <p:cNvPr id="1214" name="Google Shape;1214;p55"/>
          <p:cNvSpPr txBox="1"/>
          <p:nvPr/>
        </p:nvSpPr>
        <p:spPr>
          <a:xfrm rot="-1665">
            <a:off x="5373467" y="4069671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Meadow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5" name="Google Shape;1215;p55"/>
          <p:cNvSpPr/>
          <p:nvPr/>
        </p:nvSpPr>
        <p:spPr>
          <a:xfrm>
            <a:off x="6358373" y="4158625"/>
            <a:ext cx="201900" cy="206100"/>
          </a:xfrm>
          <a:prstGeom prst="chevron">
            <a:avLst>
              <a:gd fmla="val 5122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55"/>
          <p:cNvSpPr/>
          <p:nvPr/>
        </p:nvSpPr>
        <p:spPr>
          <a:xfrm rot="10800000">
            <a:off x="5435623" y="4157573"/>
            <a:ext cx="201900" cy="206100"/>
          </a:xfrm>
          <a:prstGeom prst="chevron">
            <a:avLst>
              <a:gd fmla="val 5122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7" name="Google Shape;1217;p55"/>
          <p:cNvPicPr preferRelativeResize="0"/>
          <p:nvPr/>
        </p:nvPicPr>
        <p:blipFill rotWithShape="1">
          <a:blip r:embed="rId12">
            <a:alphaModFix/>
          </a:blip>
          <a:srcRect b="0" l="34798" r="34162" t="0"/>
          <a:stretch/>
        </p:blipFill>
        <p:spPr>
          <a:xfrm>
            <a:off x="5632569" y="3361922"/>
            <a:ext cx="712202" cy="714553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55"/>
          <p:cNvSpPr/>
          <p:nvPr/>
        </p:nvSpPr>
        <p:spPr>
          <a:xfrm>
            <a:off x="7278250" y="1127900"/>
            <a:ext cx="1395900" cy="425700"/>
          </a:xfrm>
          <a:prstGeom prst="roundRect">
            <a:avLst>
              <a:gd fmla="val 5822" name="adj"/>
            </a:avLst>
          </a:prstGeom>
          <a:solidFill>
            <a:srgbClr val="0097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OPEN WALLET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6"/>
          <p:cNvSpPr/>
          <p:nvPr/>
        </p:nvSpPr>
        <p:spPr>
          <a:xfrm>
            <a:off x="125275" y="554125"/>
            <a:ext cx="4345200" cy="4343400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4" name="Google Shape;1224;p56"/>
          <p:cNvPicPr preferRelativeResize="0"/>
          <p:nvPr/>
        </p:nvPicPr>
        <p:blipFill rotWithShape="1">
          <a:blip r:embed="rId3">
            <a:alphaModFix amt="85000"/>
          </a:blip>
          <a:srcRect b="9869" l="0" r="0" t="0"/>
          <a:stretch/>
        </p:blipFill>
        <p:spPr>
          <a:xfrm>
            <a:off x="-6533" y="-8400"/>
            <a:ext cx="9158934" cy="51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56"/>
          <p:cNvSpPr/>
          <p:nvPr/>
        </p:nvSpPr>
        <p:spPr>
          <a:xfrm>
            <a:off x="7138525" y="78525"/>
            <a:ext cx="1353900" cy="278100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6" name="Google Shape;12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56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8" name="Google Shape;122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56"/>
          <p:cNvSpPr/>
          <p:nvPr/>
        </p:nvSpPr>
        <p:spPr>
          <a:xfrm>
            <a:off x="-657412" y="1248307"/>
            <a:ext cx="142800" cy="142800"/>
          </a:xfrm>
          <a:prstGeom prst="roundRect">
            <a:avLst>
              <a:gd fmla="val 16667" name="adj"/>
            </a:avLst>
          </a:prstGeom>
          <a:solidFill>
            <a:srgbClr val="9ED74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56"/>
          <p:cNvSpPr txBox="1"/>
          <p:nvPr/>
        </p:nvSpPr>
        <p:spPr>
          <a:xfrm>
            <a:off x="-699787" y="1156769"/>
            <a:ext cx="2085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231" name="Google Shape;1231;p56"/>
          <p:cNvSpPr/>
          <p:nvPr/>
        </p:nvSpPr>
        <p:spPr>
          <a:xfrm>
            <a:off x="65950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2" name="Google Shape;123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349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56"/>
          <p:cNvSpPr/>
          <p:nvPr/>
        </p:nvSpPr>
        <p:spPr>
          <a:xfrm>
            <a:off x="376625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56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058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56"/>
          <p:cNvPicPr preferRelativeResize="0"/>
          <p:nvPr/>
        </p:nvPicPr>
        <p:blipFill rotWithShape="1">
          <a:blip r:embed="rId10">
            <a:alphaModFix/>
          </a:blip>
          <a:srcRect b="0" l="8033" r="9655" t="0"/>
          <a:stretch/>
        </p:blipFill>
        <p:spPr>
          <a:xfrm>
            <a:off x="4617450" y="490450"/>
            <a:ext cx="4526550" cy="44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56"/>
          <p:cNvSpPr txBox="1"/>
          <p:nvPr/>
        </p:nvSpPr>
        <p:spPr>
          <a:xfrm>
            <a:off x="699166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Toolsets /</a:t>
            </a: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Artesia Village Health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40" name="Google Shape;1240;p56"/>
          <p:cNvSpPr/>
          <p:nvPr/>
        </p:nvSpPr>
        <p:spPr>
          <a:xfrm>
            <a:off x="2463400" y="3456800"/>
            <a:ext cx="266700" cy="444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56"/>
          <p:cNvSpPr/>
          <p:nvPr/>
        </p:nvSpPr>
        <p:spPr>
          <a:xfrm rot="-2459318">
            <a:off x="2860327" y="3224409"/>
            <a:ext cx="303243" cy="51058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56"/>
          <p:cNvSpPr/>
          <p:nvPr/>
        </p:nvSpPr>
        <p:spPr>
          <a:xfrm rot="-3961798">
            <a:off x="3155233" y="2756003"/>
            <a:ext cx="231133" cy="65715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3" name="Google Shape;1243;p56"/>
          <p:cNvPicPr preferRelativeResize="0"/>
          <p:nvPr/>
        </p:nvPicPr>
        <p:blipFill rotWithShape="1">
          <a:blip r:embed="rId11">
            <a:alphaModFix/>
          </a:blip>
          <a:srcRect b="7026" l="21699" r="21716" t="5584"/>
          <a:stretch/>
        </p:blipFill>
        <p:spPr>
          <a:xfrm>
            <a:off x="387919" y="823791"/>
            <a:ext cx="3819912" cy="38040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CCCC">
                <a:alpha val="52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57"/>
          <p:cNvPicPr preferRelativeResize="0"/>
          <p:nvPr/>
        </p:nvPicPr>
        <p:blipFill rotWithShape="1">
          <a:blip r:embed="rId3">
            <a:alphaModFix/>
          </a:blip>
          <a:srcRect b="12590" l="0" r="0" t="12598"/>
          <a:stretch/>
        </p:blipFill>
        <p:spPr>
          <a:xfrm>
            <a:off x="-175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57"/>
          <p:cNvSpPr/>
          <p:nvPr/>
        </p:nvSpPr>
        <p:spPr>
          <a:xfrm>
            <a:off x="2614477" y="706005"/>
            <a:ext cx="2144100" cy="21441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57"/>
          <p:cNvSpPr/>
          <p:nvPr/>
        </p:nvSpPr>
        <p:spPr>
          <a:xfrm>
            <a:off x="3498208" y="379450"/>
            <a:ext cx="2144100" cy="21441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57"/>
          <p:cNvSpPr/>
          <p:nvPr/>
        </p:nvSpPr>
        <p:spPr>
          <a:xfrm>
            <a:off x="4386524" y="1107547"/>
            <a:ext cx="2144100" cy="21441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57"/>
          <p:cNvSpPr/>
          <p:nvPr/>
        </p:nvSpPr>
        <p:spPr>
          <a:xfrm>
            <a:off x="4247248" y="2069176"/>
            <a:ext cx="2144100" cy="21441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57"/>
          <p:cNvSpPr/>
          <p:nvPr/>
        </p:nvSpPr>
        <p:spPr>
          <a:xfrm>
            <a:off x="3220477" y="2499453"/>
            <a:ext cx="2144100" cy="21441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57"/>
          <p:cNvSpPr/>
          <p:nvPr/>
        </p:nvSpPr>
        <p:spPr>
          <a:xfrm>
            <a:off x="2351243" y="1756820"/>
            <a:ext cx="2144100" cy="21441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57"/>
          <p:cNvSpPr/>
          <p:nvPr/>
        </p:nvSpPr>
        <p:spPr>
          <a:xfrm>
            <a:off x="3568888" y="1562900"/>
            <a:ext cx="1897200" cy="18972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256" name="Google Shape;1256;p57"/>
          <p:cNvSpPr/>
          <p:nvPr/>
        </p:nvSpPr>
        <p:spPr>
          <a:xfrm>
            <a:off x="3774418" y="1715956"/>
            <a:ext cx="672000" cy="6720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257" name="Google Shape;1257;p57"/>
          <p:cNvSpPr/>
          <p:nvPr/>
        </p:nvSpPr>
        <p:spPr>
          <a:xfrm>
            <a:off x="3568888" y="2108898"/>
            <a:ext cx="910500" cy="9105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258" name="Google Shape;1258;p57"/>
          <p:cNvSpPr/>
          <p:nvPr/>
        </p:nvSpPr>
        <p:spPr>
          <a:xfrm>
            <a:off x="4254192" y="1887124"/>
            <a:ext cx="672000" cy="6720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259" name="Google Shape;1259;p57"/>
          <p:cNvSpPr/>
          <p:nvPr/>
        </p:nvSpPr>
        <p:spPr>
          <a:xfrm>
            <a:off x="4062772" y="2387843"/>
            <a:ext cx="1055100" cy="10551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260" name="Google Shape;1260;p57"/>
          <p:cNvSpPr/>
          <p:nvPr/>
        </p:nvSpPr>
        <p:spPr>
          <a:xfrm>
            <a:off x="4298285" y="1562900"/>
            <a:ext cx="415200" cy="4152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261" name="Google Shape;1261;p57"/>
          <p:cNvSpPr/>
          <p:nvPr/>
        </p:nvSpPr>
        <p:spPr>
          <a:xfrm>
            <a:off x="4794150" y="2175519"/>
            <a:ext cx="672000" cy="6720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262" name="Google Shape;1262;p57"/>
          <p:cNvSpPr/>
          <p:nvPr/>
        </p:nvSpPr>
        <p:spPr>
          <a:xfrm>
            <a:off x="4638751" y="1640997"/>
            <a:ext cx="415200" cy="4152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263" name="Google Shape;1263;p57"/>
          <p:cNvSpPr/>
          <p:nvPr/>
        </p:nvSpPr>
        <p:spPr>
          <a:xfrm>
            <a:off x="4922554" y="1887124"/>
            <a:ext cx="415200" cy="4152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264" name="Google Shape;1264;p57"/>
          <p:cNvSpPr/>
          <p:nvPr/>
        </p:nvSpPr>
        <p:spPr>
          <a:xfrm>
            <a:off x="4382602" y="3019663"/>
            <a:ext cx="415200" cy="4152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265" name="Google Shape;1265;p57"/>
          <p:cNvSpPr/>
          <p:nvPr/>
        </p:nvSpPr>
        <p:spPr>
          <a:xfrm>
            <a:off x="4145862" y="2909766"/>
            <a:ext cx="415200" cy="4152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266" name="Google Shape;1266;p57"/>
          <p:cNvSpPr/>
          <p:nvPr/>
        </p:nvSpPr>
        <p:spPr>
          <a:xfrm>
            <a:off x="4382602" y="2707667"/>
            <a:ext cx="415200" cy="415200"/>
          </a:xfrm>
          <a:prstGeom prst="ellipse">
            <a:avLst/>
          </a:prstGeom>
          <a:solidFill>
            <a:srgbClr val="00B0A0">
              <a:alpha val="5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pic>
        <p:nvPicPr>
          <p:cNvPr id="1267" name="Google Shape;12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420" y="2419337"/>
            <a:ext cx="828947" cy="82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55125" y="3828525"/>
            <a:ext cx="368775" cy="3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61925" y="4687825"/>
            <a:ext cx="368775" cy="3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57"/>
          <p:cNvSpPr txBox="1"/>
          <p:nvPr/>
        </p:nvSpPr>
        <p:spPr>
          <a:xfrm>
            <a:off x="4440606" y="521575"/>
            <a:ext cx="1379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Regenerative</a:t>
            </a:r>
            <a:b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Living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1" name="Google Shape;1271;p57"/>
          <p:cNvSpPr txBox="1"/>
          <p:nvPr/>
        </p:nvSpPr>
        <p:spPr>
          <a:xfrm>
            <a:off x="1871275" y="2703175"/>
            <a:ext cx="12573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Regenerative</a:t>
            </a:r>
            <a:endParaRPr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Health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2" name="Google Shape;1272;p57"/>
          <p:cNvSpPr txBox="1"/>
          <p:nvPr/>
        </p:nvSpPr>
        <p:spPr>
          <a:xfrm>
            <a:off x="5466100" y="3363900"/>
            <a:ext cx="1379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Regenerative</a:t>
            </a:r>
            <a:b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Agriculture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3" name="Google Shape;1273;p57"/>
          <p:cNvSpPr txBox="1"/>
          <p:nvPr/>
        </p:nvSpPr>
        <p:spPr>
          <a:xfrm>
            <a:off x="3978325" y="1991113"/>
            <a:ext cx="10551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DHO</a:t>
            </a:r>
            <a:endParaRPr b="1" sz="2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74" name="Google Shape;127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55137" y="4238588"/>
            <a:ext cx="368775" cy="3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57"/>
          <p:cNvSpPr txBox="1"/>
          <p:nvPr>
            <p:ph type="title"/>
          </p:nvPr>
        </p:nvSpPr>
        <p:spPr>
          <a:xfrm>
            <a:off x="273000" y="80650"/>
            <a:ext cx="27954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Village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Ontology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Organizational Evolution</a:t>
            </a:r>
            <a:endParaRPr sz="2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6" name="Google Shape;1276;p57"/>
          <p:cNvSpPr txBox="1"/>
          <p:nvPr/>
        </p:nvSpPr>
        <p:spPr>
          <a:xfrm>
            <a:off x="3564025" y="4023825"/>
            <a:ext cx="1505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Regenerative</a:t>
            </a:r>
            <a:b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Finance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7" name="Google Shape;1277;p57"/>
          <p:cNvSpPr txBox="1"/>
          <p:nvPr/>
        </p:nvSpPr>
        <p:spPr>
          <a:xfrm>
            <a:off x="5714795" y="1641000"/>
            <a:ext cx="1505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Regenerative</a:t>
            </a:r>
            <a:b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Forestation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8" name="Google Shape;1278;p57"/>
          <p:cNvSpPr txBox="1"/>
          <p:nvPr/>
        </p:nvSpPr>
        <p:spPr>
          <a:xfrm>
            <a:off x="1932607" y="1115625"/>
            <a:ext cx="1505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Regenerative</a:t>
            </a:r>
            <a:b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Education</a:t>
            </a: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9" name="Google Shape;1279;p57"/>
          <p:cNvSpPr/>
          <p:nvPr/>
        </p:nvSpPr>
        <p:spPr>
          <a:xfrm>
            <a:off x="204481" y="4183001"/>
            <a:ext cx="460200" cy="4602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57"/>
          <p:cNvSpPr/>
          <p:nvPr/>
        </p:nvSpPr>
        <p:spPr>
          <a:xfrm>
            <a:off x="630905" y="4437920"/>
            <a:ext cx="249900" cy="2499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57"/>
          <p:cNvSpPr/>
          <p:nvPr/>
        </p:nvSpPr>
        <p:spPr>
          <a:xfrm>
            <a:off x="426390" y="4619650"/>
            <a:ext cx="292500" cy="2925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57"/>
          <p:cNvSpPr/>
          <p:nvPr/>
        </p:nvSpPr>
        <p:spPr>
          <a:xfrm>
            <a:off x="1051033" y="4179661"/>
            <a:ext cx="460200" cy="4602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57"/>
          <p:cNvSpPr/>
          <p:nvPr/>
        </p:nvSpPr>
        <p:spPr>
          <a:xfrm>
            <a:off x="1479834" y="4435617"/>
            <a:ext cx="249900" cy="2499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57"/>
          <p:cNvSpPr/>
          <p:nvPr/>
        </p:nvSpPr>
        <p:spPr>
          <a:xfrm>
            <a:off x="1272942" y="4616310"/>
            <a:ext cx="292500" cy="2925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57"/>
          <p:cNvSpPr/>
          <p:nvPr/>
        </p:nvSpPr>
        <p:spPr>
          <a:xfrm>
            <a:off x="1194782" y="4323570"/>
            <a:ext cx="292500" cy="2925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57"/>
          <p:cNvSpPr/>
          <p:nvPr/>
        </p:nvSpPr>
        <p:spPr>
          <a:xfrm>
            <a:off x="1246060" y="4184330"/>
            <a:ext cx="139200" cy="1392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57"/>
          <p:cNvSpPr/>
          <p:nvPr/>
        </p:nvSpPr>
        <p:spPr>
          <a:xfrm>
            <a:off x="1090086" y="4224976"/>
            <a:ext cx="166200" cy="1662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57"/>
          <p:cNvSpPr/>
          <p:nvPr/>
        </p:nvSpPr>
        <p:spPr>
          <a:xfrm>
            <a:off x="1479912" y="4499403"/>
            <a:ext cx="124500" cy="1245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57"/>
          <p:cNvSpPr/>
          <p:nvPr/>
        </p:nvSpPr>
        <p:spPr>
          <a:xfrm>
            <a:off x="1598040" y="4536870"/>
            <a:ext cx="124500" cy="1245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57"/>
          <p:cNvSpPr/>
          <p:nvPr/>
        </p:nvSpPr>
        <p:spPr>
          <a:xfrm>
            <a:off x="1329621" y="4492808"/>
            <a:ext cx="112200" cy="1122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57"/>
          <p:cNvSpPr/>
          <p:nvPr/>
        </p:nvSpPr>
        <p:spPr>
          <a:xfrm>
            <a:off x="1340582" y="4717789"/>
            <a:ext cx="191100" cy="1911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57"/>
          <p:cNvSpPr/>
          <p:nvPr/>
        </p:nvSpPr>
        <p:spPr>
          <a:xfrm>
            <a:off x="1223652" y="4333873"/>
            <a:ext cx="178200" cy="1782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57"/>
          <p:cNvSpPr/>
          <p:nvPr/>
        </p:nvSpPr>
        <p:spPr>
          <a:xfrm>
            <a:off x="1643823" y="4563421"/>
            <a:ext cx="75600" cy="756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57"/>
          <p:cNvSpPr/>
          <p:nvPr/>
        </p:nvSpPr>
        <p:spPr>
          <a:xfrm>
            <a:off x="1057165" y="4383541"/>
            <a:ext cx="139200" cy="1392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57"/>
          <p:cNvSpPr/>
          <p:nvPr/>
        </p:nvSpPr>
        <p:spPr>
          <a:xfrm>
            <a:off x="1871267" y="4218909"/>
            <a:ext cx="383700" cy="3837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57"/>
          <p:cNvSpPr/>
          <p:nvPr/>
        </p:nvSpPr>
        <p:spPr>
          <a:xfrm>
            <a:off x="2029401" y="4160476"/>
            <a:ext cx="383700" cy="3837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57"/>
          <p:cNvSpPr/>
          <p:nvPr/>
        </p:nvSpPr>
        <p:spPr>
          <a:xfrm>
            <a:off x="2188355" y="4290761"/>
            <a:ext cx="383700" cy="3837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57"/>
          <p:cNvSpPr/>
          <p:nvPr/>
        </p:nvSpPr>
        <p:spPr>
          <a:xfrm>
            <a:off x="2163433" y="4462833"/>
            <a:ext cx="383700" cy="3837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57"/>
          <p:cNvSpPr/>
          <p:nvPr/>
        </p:nvSpPr>
        <p:spPr>
          <a:xfrm>
            <a:off x="1979704" y="4539826"/>
            <a:ext cx="383700" cy="3837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57"/>
          <p:cNvSpPr/>
          <p:nvPr/>
        </p:nvSpPr>
        <p:spPr>
          <a:xfrm>
            <a:off x="1824164" y="4406940"/>
            <a:ext cx="383700" cy="3837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1" name="Google Shape;1301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0113" y="4737438"/>
            <a:ext cx="112199" cy="154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2504" y="4238414"/>
            <a:ext cx="101294" cy="139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3" name="Google Shape;1303;p57"/>
          <p:cNvCxnSpPr/>
          <p:nvPr/>
        </p:nvCxnSpPr>
        <p:spPr>
          <a:xfrm>
            <a:off x="1061550" y="1228450"/>
            <a:ext cx="0" cy="192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1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1"/>
          <p:cNvPicPr preferRelativeResize="0"/>
          <p:nvPr/>
        </p:nvPicPr>
        <p:blipFill rotWithShape="1">
          <a:blip r:embed="rId4">
            <a:alphaModFix amt="44000"/>
          </a:blip>
          <a:srcRect b="0" l="7431" r="5747" t="0"/>
          <a:stretch/>
        </p:blipFill>
        <p:spPr>
          <a:xfrm>
            <a:off x="0" y="0"/>
            <a:ext cx="87572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4902" y="3825225"/>
            <a:ext cx="2141876" cy="1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1"/>
          <p:cNvSpPr/>
          <p:nvPr/>
        </p:nvSpPr>
        <p:spPr>
          <a:xfrm>
            <a:off x="4071800" y="707034"/>
            <a:ext cx="33351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31"/>
          <p:cNvSpPr/>
          <p:nvPr/>
        </p:nvSpPr>
        <p:spPr>
          <a:xfrm>
            <a:off x="4082456" y="295295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31"/>
          <p:cNvSpPr/>
          <p:nvPr/>
        </p:nvSpPr>
        <p:spPr>
          <a:xfrm>
            <a:off x="621975" y="715525"/>
            <a:ext cx="33351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1"/>
          <p:cNvSpPr/>
          <p:nvPr/>
        </p:nvSpPr>
        <p:spPr>
          <a:xfrm>
            <a:off x="643318" y="295295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1"/>
          <p:cNvSpPr/>
          <p:nvPr/>
        </p:nvSpPr>
        <p:spPr>
          <a:xfrm>
            <a:off x="2502203" y="318150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48" name="Google Shape;148;p31"/>
          <p:cNvSpPr txBox="1"/>
          <p:nvPr/>
        </p:nvSpPr>
        <p:spPr>
          <a:xfrm rot="-1665">
            <a:off x="2502203" y="3882043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Village</a:t>
            </a:r>
            <a:b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Peace Town</a:t>
            </a:r>
            <a:endParaRPr sz="9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31"/>
          <p:cNvSpPr/>
          <p:nvPr/>
        </p:nvSpPr>
        <p:spPr>
          <a:xfrm>
            <a:off x="2814811" y="4498670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APPLY</a:t>
            </a:r>
            <a:endParaRPr sz="1000"/>
          </a:p>
        </p:txBody>
      </p:sp>
      <p:sp>
        <p:nvSpPr>
          <p:cNvPr id="150" name="Google Shape;150;p31"/>
          <p:cNvSpPr/>
          <p:nvPr/>
        </p:nvSpPr>
        <p:spPr>
          <a:xfrm>
            <a:off x="2479476" y="3159406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1"/>
          <p:cNvSpPr/>
          <p:nvPr/>
        </p:nvSpPr>
        <p:spPr>
          <a:xfrm>
            <a:off x="5941340" y="318150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52" name="Google Shape;152;p31"/>
          <p:cNvSpPr txBox="1"/>
          <p:nvPr/>
        </p:nvSpPr>
        <p:spPr>
          <a:xfrm rot="-1665">
            <a:off x="5941340" y="3882043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Bioregion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Arctic Basin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31"/>
          <p:cNvSpPr/>
          <p:nvPr/>
        </p:nvSpPr>
        <p:spPr>
          <a:xfrm>
            <a:off x="6205087" y="4498670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</a:t>
            </a:r>
            <a:endParaRPr sz="1000"/>
          </a:p>
        </p:txBody>
      </p:sp>
      <p:sp>
        <p:nvSpPr>
          <p:cNvPr id="154" name="Google Shape;154;p31"/>
          <p:cNvSpPr/>
          <p:nvPr/>
        </p:nvSpPr>
        <p:spPr>
          <a:xfrm>
            <a:off x="5918614" y="3159406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"/>
          <p:cNvSpPr txBox="1"/>
          <p:nvPr/>
        </p:nvSpPr>
        <p:spPr>
          <a:xfrm rot="-2849466">
            <a:off x="5816250" y="3261789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JOIN NOW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6834244" y="2667591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1"/>
          <p:cNvSpPr/>
          <p:nvPr/>
        </p:nvSpPr>
        <p:spPr>
          <a:xfrm>
            <a:off x="6377044" y="2667591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1"/>
          <p:cNvSpPr/>
          <p:nvPr/>
        </p:nvSpPr>
        <p:spPr>
          <a:xfrm>
            <a:off x="6224644" y="2667591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6681844" y="2667591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/>
          <p:nvPr/>
        </p:nvSpPr>
        <p:spPr>
          <a:xfrm>
            <a:off x="6529444" y="2667591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0850" y="3381426"/>
            <a:ext cx="599700" cy="5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/>
        </p:nvSpPr>
        <p:spPr>
          <a:xfrm>
            <a:off x="727662" y="831688"/>
            <a:ext cx="15501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Become a Citizen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Download your SEEDS passport to a regenerative society, learn about the movement and start healing our planet. </a:t>
            </a:r>
            <a:endParaRPr sz="9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" name="Google Shape;163;p31">
            <a:hlinkClick action="ppaction://hlinkshowjump?jump=nextslide"/>
          </p:cNvPr>
          <p:cNvSpPr/>
          <p:nvPr/>
        </p:nvSpPr>
        <p:spPr>
          <a:xfrm>
            <a:off x="820125" y="2335900"/>
            <a:ext cx="1187100" cy="2754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Download</a:t>
            </a:r>
            <a:endParaRPr sz="1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64" name="Google Shape;164;p31"/>
          <p:cNvPicPr preferRelativeResize="0"/>
          <p:nvPr/>
        </p:nvPicPr>
        <p:blipFill rotWithShape="1">
          <a:blip r:embed="rId7">
            <a:alphaModFix amt="21000"/>
          </a:blip>
          <a:srcRect b="0" l="5159" r="69004" t="12495"/>
          <a:stretch/>
        </p:blipFill>
        <p:spPr>
          <a:xfrm>
            <a:off x="6905775" y="5212300"/>
            <a:ext cx="1323225" cy="15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/>
          <p:nvPr/>
        </p:nvSpPr>
        <p:spPr>
          <a:xfrm>
            <a:off x="376625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058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643325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Hypha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EARTH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/ Begin your Journey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4162825" y="845034"/>
            <a:ext cx="15501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Join or Create an Organization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</a:t>
            </a: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DHO - Decentralized Human Organization - take advantage of decentralized toolsets &amp; protocols. </a:t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9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9" name="Google Shape;169;p31">
            <a:hlinkClick/>
          </p:cNvPr>
          <p:cNvSpPr/>
          <p:nvPr/>
        </p:nvSpPr>
        <p:spPr>
          <a:xfrm>
            <a:off x="4230125" y="2351947"/>
            <a:ext cx="996300" cy="2754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Browse</a:t>
            </a:r>
            <a:endParaRPr sz="1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0" name="Google Shape;170;p31">
            <a:hlinkClick action="ppaction://hlinksldjump" r:id="rId9"/>
          </p:cNvPr>
          <p:cNvSpPr/>
          <p:nvPr/>
        </p:nvSpPr>
        <p:spPr>
          <a:xfrm>
            <a:off x="4230125" y="4571100"/>
            <a:ext cx="996300" cy="2754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Browse</a:t>
            </a:r>
            <a:endParaRPr sz="1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4000" y="2386364"/>
            <a:ext cx="183500" cy="1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10413" y="2402398"/>
            <a:ext cx="183500" cy="1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10425" y="4617039"/>
            <a:ext cx="183500" cy="1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 rotWithShape="1">
          <a:blip r:embed="rId11">
            <a:alphaModFix amt="24000"/>
          </a:blip>
          <a:srcRect b="0" l="0" r="6296" t="5695"/>
          <a:stretch/>
        </p:blipFill>
        <p:spPr>
          <a:xfrm>
            <a:off x="5665250" y="5191125"/>
            <a:ext cx="1632650" cy="16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745200" y="3044975"/>
            <a:ext cx="15150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Join or Create a Village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Find your tribe! Co-create a new way of life, explore a new culture or community. Here you see all the villages, retreats and projects.</a:t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4162825" y="3090950"/>
            <a:ext cx="15501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Join or Create a Bioregion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Find your ecological niche, connect with local neighbourhoods and indigenous communities and strengthen customs, people and traditions.</a:t>
            </a:r>
            <a:endParaRPr sz="900">
              <a:solidFill>
                <a:srgbClr val="999999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5938413" y="916402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178" name="Google Shape;178;p31"/>
          <p:cNvSpPr txBox="1"/>
          <p:nvPr/>
        </p:nvSpPr>
        <p:spPr>
          <a:xfrm rot="-1665">
            <a:off x="5938409" y="1616946"/>
            <a:ext cx="12387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Organization</a:t>
            </a:r>
            <a:endParaRPr b="1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Terra Agora Foundation</a:t>
            </a:r>
            <a:endParaRPr b="1" sz="12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6222406" y="2233569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OPEN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00859" y="1032174"/>
            <a:ext cx="698700" cy="72471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>
            <a:off x="5915687" y="894305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 txBox="1"/>
          <p:nvPr/>
        </p:nvSpPr>
        <p:spPr>
          <a:xfrm rot="-2849466">
            <a:off x="5813323" y="996688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APPLY NOW</a:t>
            </a:r>
            <a:endParaRPr sz="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31"/>
          <p:cNvSpPr/>
          <p:nvPr/>
        </p:nvSpPr>
        <p:spPr>
          <a:xfrm>
            <a:off x="6246166" y="4919085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/>
          <p:nvPr/>
        </p:nvSpPr>
        <p:spPr>
          <a:xfrm>
            <a:off x="6398566" y="4919085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6550966" y="4919085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>
            <a:off x="6703366" y="4919085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6855766" y="4919085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91700" y="1091048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91700" y="3356151"/>
            <a:ext cx="206200" cy="2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15">
            <a:alphaModFix/>
          </a:blip>
          <a:srcRect b="39459" l="0" r="0" t="0"/>
          <a:stretch/>
        </p:blipFill>
        <p:spPr>
          <a:xfrm>
            <a:off x="2101575" y="868015"/>
            <a:ext cx="2061250" cy="193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>
            <a:hlinkClick action="ppaction://hlinksldjump" r:id="rId18"/>
          </p:cNvPr>
          <p:cNvSpPr/>
          <p:nvPr/>
        </p:nvSpPr>
        <p:spPr>
          <a:xfrm>
            <a:off x="915525" y="4574775"/>
            <a:ext cx="996300" cy="275400"/>
          </a:xfrm>
          <a:prstGeom prst="roundRect">
            <a:avLst>
              <a:gd fmla="val 50000" name="adj"/>
            </a:avLst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      </a:t>
            </a:r>
            <a:r>
              <a:rPr lang="en"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Browse</a:t>
            </a:r>
            <a:endParaRPr sz="1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5825" y="4620714"/>
            <a:ext cx="183500" cy="1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 rot="-2849466">
            <a:off x="2349841" y="3295572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JOIN NOW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1700" y="3352451"/>
            <a:ext cx="599700" cy="5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2743391" y="4919085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2895791" y="4919085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3048191" y="4919085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3200591" y="4919085"/>
            <a:ext cx="68400" cy="68400"/>
          </a:xfrm>
          <a:prstGeom prst="ellipse">
            <a:avLst/>
          </a:prstGeom>
          <a:solidFill>
            <a:srgbClr val="FFFFFF">
              <a:alpha val="60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3352991" y="4919085"/>
            <a:ext cx="68400" cy="684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3353000" y="3083925"/>
            <a:ext cx="892200" cy="671700"/>
          </a:xfrm>
          <a:prstGeom prst="ellipse">
            <a:avLst/>
          </a:prstGeom>
          <a:noFill/>
          <a:ln cap="flat" cmpd="sng" w="76200">
            <a:solidFill>
              <a:srgbClr val="5FAD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89013" y="3356148"/>
            <a:ext cx="206200" cy="20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31"/>
          <p:cNvCxnSpPr/>
          <p:nvPr/>
        </p:nvCxnSpPr>
        <p:spPr>
          <a:xfrm flipH="1" rot="10800000">
            <a:off x="4114540" y="2212693"/>
            <a:ext cx="3669600" cy="96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07" name="Google Shape;207;p31"/>
          <p:cNvSpPr txBox="1"/>
          <p:nvPr/>
        </p:nvSpPr>
        <p:spPr>
          <a:xfrm>
            <a:off x="7597825" y="1953000"/>
            <a:ext cx="1515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Note: follow the green circle as we explore the the platform!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>
    <mc:Choice Requires="p14">
      <p:transition spd="slow" p14:dur="2400">
        <p:fade thruBlk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8650"/>
            <a:ext cx="8839201" cy="2752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58"/>
          <p:cNvSpPr txBox="1"/>
          <p:nvPr/>
        </p:nvSpPr>
        <p:spPr>
          <a:xfrm>
            <a:off x="48050" y="247800"/>
            <a:ext cx="84330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The Separation of Voice and Wealth</a:t>
            </a:r>
            <a:endParaRPr b="1" sz="42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0" name="Google Shape;1310;p58"/>
          <p:cNvSpPr txBox="1"/>
          <p:nvPr/>
        </p:nvSpPr>
        <p:spPr>
          <a:xfrm>
            <a:off x="3124200" y="4165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New Tokens!</a:t>
            </a:r>
            <a:endParaRPr/>
          </a:p>
        </p:txBody>
      </p:sp>
      <p:sp>
        <p:nvSpPr>
          <p:cNvPr id="1311" name="Google Shape;1311;p58"/>
          <p:cNvSpPr txBox="1"/>
          <p:nvPr/>
        </p:nvSpPr>
        <p:spPr>
          <a:xfrm>
            <a:off x="76200" y="4165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Revenue Sharing Token</a:t>
            </a:r>
            <a:endParaRPr/>
          </a:p>
        </p:txBody>
      </p:sp>
      <p:sp>
        <p:nvSpPr>
          <p:cNvPr id="1312" name="Google Shape;1312;p58"/>
          <p:cNvSpPr txBox="1"/>
          <p:nvPr/>
        </p:nvSpPr>
        <p:spPr>
          <a:xfrm>
            <a:off x="6172200" y="4165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Voice/Voting Token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59"/>
          <p:cNvSpPr/>
          <p:nvPr/>
        </p:nvSpPr>
        <p:spPr>
          <a:xfrm>
            <a:off x="3822934" y="2222100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59"/>
          <p:cNvSpPr/>
          <p:nvPr/>
        </p:nvSpPr>
        <p:spPr>
          <a:xfrm>
            <a:off x="4467781" y="2701957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59"/>
          <p:cNvSpPr/>
          <p:nvPr/>
        </p:nvSpPr>
        <p:spPr>
          <a:xfrm>
            <a:off x="4366678" y="3335724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59"/>
          <p:cNvSpPr/>
          <p:nvPr/>
        </p:nvSpPr>
        <p:spPr>
          <a:xfrm>
            <a:off x="6180015" y="1029581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59"/>
          <p:cNvSpPr/>
          <p:nvPr/>
        </p:nvSpPr>
        <p:spPr>
          <a:xfrm>
            <a:off x="5988928" y="1722127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59"/>
          <p:cNvSpPr/>
          <p:nvPr/>
        </p:nvSpPr>
        <p:spPr>
          <a:xfrm>
            <a:off x="6821534" y="814363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59"/>
          <p:cNvSpPr/>
          <p:nvPr/>
        </p:nvSpPr>
        <p:spPr>
          <a:xfrm>
            <a:off x="7466381" y="1294220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59"/>
          <p:cNvSpPr/>
          <p:nvPr/>
        </p:nvSpPr>
        <p:spPr>
          <a:xfrm>
            <a:off x="6759418" y="1551413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5" name="Google Shape;1325;p59"/>
          <p:cNvCxnSpPr>
            <a:stCxn id="1326" idx="6"/>
            <a:endCxn id="1327" idx="2"/>
          </p:cNvCxnSpPr>
          <p:nvPr/>
        </p:nvCxnSpPr>
        <p:spPr>
          <a:xfrm>
            <a:off x="4738125" y="1289650"/>
            <a:ext cx="1493400" cy="12738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28" name="Google Shape;1328;p59"/>
          <p:cNvSpPr/>
          <p:nvPr/>
        </p:nvSpPr>
        <p:spPr>
          <a:xfrm>
            <a:off x="8347700" y="1551425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9" name="Google Shape;1329;p59"/>
          <p:cNvCxnSpPr>
            <a:stCxn id="1330" idx="6"/>
            <a:endCxn id="1328" idx="2"/>
          </p:cNvCxnSpPr>
          <p:nvPr/>
        </p:nvCxnSpPr>
        <p:spPr>
          <a:xfrm>
            <a:off x="6769863" y="1521013"/>
            <a:ext cx="1577700" cy="2574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59"/>
          <p:cNvCxnSpPr>
            <a:stCxn id="1328" idx="6"/>
            <a:endCxn id="1332" idx="7"/>
          </p:cNvCxnSpPr>
          <p:nvPr/>
        </p:nvCxnSpPr>
        <p:spPr>
          <a:xfrm flipH="1">
            <a:off x="8569700" y="1778375"/>
            <a:ext cx="231900" cy="990000"/>
          </a:xfrm>
          <a:prstGeom prst="curvedConnector4">
            <a:avLst>
              <a:gd fmla="val -102684" name="adj1"/>
              <a:gd fmla="val 58099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7" name="Google Shape;1327;p59"/>
          <p:cNvSpPr/>
          <p:nvPr/>
        </p:nvSpPr>
        <p:spPr>
          <a:xfrm>
            <a:off x="6231638" y="2336375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3" name="Google Shape;1333;p59"/>
          <p:cNvCxnSpPr>
            <a:endCxn id="1327" idx="0"/>
          </p:cNvCxnSpPr>
          <p:nvPr/>
        </p:nvCxnSpPr>
        <p:spPr>
          <a:xfrm rot="5400000">
            <a:off x="6144488" y="1900475"/>
            <a:ext cx="750000" cy="12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59"/>
          <p:cNvCxnSpPr>
            <a:endCxn id="1335" idx="0"/>
          </p:cNvCxnSpPr>
          <p:nvPr/>
        </p:nvCxnSpPr>
        <p:spPr>
          <a:xfrm flipH="1" rot="-5400000">
            <a:off x="6188263" y="3022538"/>
            <a:ext cx="690000" cy="162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36" name="Google Shape;1336;p59"/>
          <p:cNvSpPr/>
          <p:nvPr/>
        </p:nvSpPr>
        <p:spPr>
          <a:xfrm>
            <a:off x="7365278" y="1927987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59"/>
          <p:cNvSpPr/>
          <p:nvPr/>
        </p:nvSpPr>
        <p:spPr>
          <a:xfrm>
            <a:off x="6619923" y="2211563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59"/>
          <p:cNvSpPr/>
          <p:nvPr/>
        </p:nvSpPr>
        <p:spPr>
          <a:xfrm>
            <a:off x="8182125" y="2701788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59"/>
          <p:cNvSpPr/>
          <p:nvPr/>
        </p:nvSpPr>
        <p:spPr>
          <a:xfrm>
            <a:off x="4284225" y="1062700"/>
            <a:ext cx="453900" cy="453900"/>
          </a:xfrm>
          <a:prstGeom prst="ellipse">
            <a:avLst/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59"/>
          <p:cNvSpPr/>
          <p:nvPr/>
        </p:nvSpPr>
        <p:spPr>
          <a:xfrm>
            <a:off x="4544000" y="2341000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9" name="Google Shape;1339;p59"/>
          <p:cNvCxnSpPr>
            <a:stCxn id="1326" idx="6"/>
            <a:endCxn id="1338" idx="2"/>
          </p:cNvCxnSpPr>
          <p:nvPr/>
        </p:nvCxnSpPr>
        <p:spPr>
          <a:xfrm flipH="1">
            <a:off x="4544025" y="1289650"/>
            <a:ext cx="194100" cy="1278300"/>
          </a:xfrm>
          <a:prstGeom prst="curvedConnector5">
            <a:avLst>
              <a:gd fmla="val -122682" name="adj1"/>
              <a:gd fmla="val 50000" name="adj2"/>
              <a:gd fmla="val 222694" name="adj3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30" name="Google Shape;1330;p59"/>
          <p:cNvSpPr/>
          <p:nvPr/>
        </p:nvSpPr>
        <p:spPr>
          <a:xfrm>
            <a:off x="6315963" y="1294063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59"/>
          <p:cNvSpPr/>
          <p:nvPr/>
        </p:nvSpPr>
        <p:spPr>
          <a:xfrm>
            <a:off x="7545625" y="906550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1" name="Google Shape;1341;p59"/>
          <p:cNvCxnSpPr>
            <a:stCxn id="1326" idx="6"/>
            <a:endCxn id="1330" idx="2"/>
          </p:cNvCxnSpPr>
          <p:nvPr/>
        </p:nvCxnSpPr>
        <p:spPr>
          <a:xfrm>
            <a:off x="4738125" y="1289650"/>
            <a:ext cx="1577700" cy="2313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42" name="Google Shape;1342;p59"/>
          <p:cNvSpPr/>
          <p:nvPr/>
        </p:nvSpPr>
        <p:spPr>
          <a:xfrm>
            <a:off x="5426275" y="3032975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59"/>
          <p:cNvSpPr/>
          <p:nvPr/>
        </p:nvSpPr>
        <p:spPr>
          <a:xfrm>
            <a:off x="7143175" y="2979350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4" name="Google Shape;1344;p59"/>
          <p:cNvCxnSpPr>
            <a:stCxn id="1338" idx="6"/>
            <a:endCxn id="1342" idx="2"/>
          </p:cNvCxnSpPr>
          <p:nvPr/>
        </p:nvCxnSpPr>
        <p:spPr>
          <a:xfrm>
            <a:off x="4997900" y="2567950"/>
            <a:ext cx="428400" cy="6921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5" name="Google Shape;1345;p59"/>
          <p:cNvCxnSpPr>
            <a:stCxn id="1340" idx="6"/>
            <a:endCxn id="1343" idx="2"/>
          </p:cNvCxnSpPr>
          <p:nvPr/>
        </p:nvCxnSpPr>
        <p:spPr>
          <a:xfrm flipH="1">
            <a:off x="7143025" y="1133500"/>
            <a:ext cx="856500" cy="2072700"/>
          </a:xfrm>
          <a:prstGeom prst="curvedConnector5">
            <a:avLst>
              <a:gd fmla="val -27802" name="adj1"/>
              <a:gd fmla="val 50002" name="adj2"/>
              <a:gd fmla="val 127785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59"/>
          <p:cNvCxnSpPr>
            <a:stCxn id="1342" idx="6"/>
            <a:endCxn id="1335" idx="2"/>
          </p:cNvCxnSpPr>
          <p:nvPr/>
        </p:nvCxnSpPr>
        <p:spPr>
          <a:xfrm>
            <a:off x="5880175" y="3259925"/>
            <a:ext cx="507300" cy="4158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59"/>
          <p:cNvCxnSpPr>
            <a:stCxn id="1343" idx="4"/>
            <a:endCxn id="1335" idx="6"/>
          </p:cNvCxnSpPr>
          <p:nvPr/>
        </p:nvCxnSpPr>
        <p:spPr>
          <a:xfrm rot="5400000">
            <a:off x="6984475" y="3290000"/>
            <a:ext cx="242400" cy="528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35" name="Google Shape;1335;p59"/>
          <p:cNvSpPr/>
          <p:nvPr/>
        </p:nvSpPr>
        <p:spPr>
          <a:xfrm>
            <a:off x="6387463" y="3448688"/>
            <a:ext cx="453900" cy="453900"/>
          </a:xfrm>
          <a:prstGeom prst="ellipse">
            <a:avLst/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8" name="Google Shape;1348;p59"/>
          <p:cNvCxnSpPr>
            <a:stCxn id="1349" idx="7"/>
            <a:endCxn id="1326" idx="2"/>
          </p:cNvCxnSpPr>
          <p:nvPr/>
        </p:nvCxnSpPr>
        <p:spPr>
          <a:xfrm rot="-5400000">
            <a:off x="2976503" y="513210"/>
            <a:ext cx="531300" cy="20841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50" name="Google Shape;1350;p59"/>
          <p:cNvSpPr txBox="1"/>
          <p:nvPr/>
        </p:nvSpPr>
        <p:spPr>
          <a:xfrm>
            <a:off x="48050" y="247800"/>
            <a:ext cx="65814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Currency Diversity</a:t>
            </a:r>
            <a:endParaRPr sz="42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51" name="Google Shape;1351;p59"/>
          <p:cNvSpPr/>
          <p:nvPr/>
        </p:nvSpPr>
        <p:spPr>
          <a:xfrm>
            <a:off x="255965" y="1489969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59"/>
          <p:cNvSpPr/>
          <p:nvPr/>
        </p:nvSpPr>
        <p:spPr>
          <a:xfrm>
            <a:off x="897484" y="1274750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59"/>
          <p:cNvSpPr/>
          <p:nvPr/>
        </p:nvSpPr>
        <p:spPr>
          <a:xfrm>
            <a:off x="1542331" y="1754607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59"/>
          <p:cNvSpPr/>
          <p:nvPr/>
        </p:nvSpPr>
        <p:spPr>
          <a:xfrm>
            <a:off x="1441228" y="2388374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59"/>
          <p:cNvSpPr/>
          <p:nvPr/>
        </p:nvSpPr>
        <p:spPr>
          <a:xfrm>
            <a:off x="695873" y="2671950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59"/>
          <p:cNvSpPr/>
          <p:nvPr/>
        </p:nvSpPr>
        <p:spPr>
          <a:xfrm>
            <a:off x="64878" y="2182514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59"/>
          <p:cNvSpPr/>
          <p:nvPr/>
        </p:nvSpPr>
        <p:spPr>
          <a:xfrm>
            <a:off x="835368" y="2011800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59"/>
          <p:cNvSpPr/>
          <p:nvPr/>
        </p:nvSpPr>
        <p:spPr>
          <a:xfrm>
            <a:off x="3181415" y="2437319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59"/>
          <p:cNvSpPr/>
          <p:nvPr/>
        </p:nvSpPr>
        <p:spPr>
          <a:xfrm>
            <a:off x="3621323" y="3619300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360" name="Google Shape;1360;p59"/>
          <p:cNvSpPr/>
          <p:nvPr/>
        </p:nvSpPr>
        <p:spPr>
          <a:xfrm>
            <a:off x="2990328" y="3129864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59"/>
          <p:cNvSpPr/>
          <p:nvPr/>
        </p:nvSpPr>
        <p:spPr>
          <a:xfrm>
            <a:off x="3760818" y="2959150"/>
            <a:ext cx="1556700" cy="1413300"/>
          </a:xfrm>
          <a:prstGeom prst="ellipse">
            <a:avLst/>
          </a:prstGeom>
          <a:solidFill>
            <a:srgbClr val="9ED747">
              <a:alpha val="502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59"/>
          <p:cNvSpPr txBox="1"/>
          <p:nvPr/>
        </p:nvSpPr>
        <p:spPr>
          <a:xfrm>
            <a:off x="-101975" y="4009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Village 1</a:t>
            </a:r>
            <a:endParaRPr/>
          </a:p>
        </p:txBody>
      </p:sp>
      <p:sp>
        <p:nvSpPr>
          <p:cNvPr id="1363" name="Google Shape;1363;p59"/>
          <p:cNvSpPr/>
          <p:nvPr/>
        </p:nvSpPr>
        <p:spPr>
          <a:xfrm>
            <a:off x="6085975" y="3989850"/>
            <a:ext cx="453900" cy="453900"/>
          </a:xfrm>
          <a:prstGeom prst="ellipse">
            <a:avLst/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59"/>
          <p:cNvSpPr txBox="1"/>
          <p:nvPr/>
        </p:nvSpPr>
        <p:spPr>
          <a:xfrm>
            <a:off x="6482250" y="3969725"/>
            <a:ext cx="2621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Inter-</a:t>
            </a:r>
            <a:r>
              <a:rPr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Whole Currency</a:t>
            </a:r>
            <a:endParaRPr/>
          </a:p>
        </p:txBody>
      </p:sp>
      <p:sp>
        <p:nvSpPr>
          <p:cNvPr id="1365" name="Google Shape;1365;p59"/>
          <p:cNvSpPr/>
          <p:nvPr/>
        </p:nvSpPr>
        <p:spPr>
          <a:xfrm>
            <a:off x="6085975" y="4566225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59"/>
          <p:cNvSpPr txBox="1"/>
          <p:nvPr/>
        </p:nvSpPr>
        <p:spPr>
          <a:xfrm>
            <a:off x="6482250" y="4579325"/>
            <a:ext cx="2621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Intra-</a:t>
            </a:r>
            <a:r>
              <a:rPr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Whole Currency</a:t>
            </a:r>
            <a:endParaRPr/>
          </a:p>
        </p:txBody>
      </p:sp>
      <p:sp>
        <p:nvSpPr>
          <p:cNvPr id="1349" name="Google Shape;1349;p59"/>
          <p:cNvSpPr/>
          <p:nvPr/>
        </p:nvSpPr>
        <p:spPr>
          <a:xfrm>
            <a:off x="1812675" y="1754438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7" name="Google Shape;1367;p59"/>
          <p:cNvCxnSpPr>
            <a:stCxn id="1332" idx="4"/>
            <a:endCxn id="1335" idx="5"/>
          </p:cNvCxnSpPr>
          <p:nvPr/>
        </p:nvCxnSpPr>
        <p:spPr>
          <a:xfrm rot="5400000">
            <a:off x="7251825" y="2678838"/>
            <a:ext cx="680400" cy="1634100"/>
          </a:xfrm>
          <a:prstGeom prst="curvedConnector3">
            <a:avLst>
              <a:gd fmla="val 126563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68" name="Google Shape;1368;p59"/>
          <p:cNvSpPr/>
          <p:nvPr/>
        </p:nvSpPr>
        <p:spPr>
          <a:xfrm>
            <a:off x="4093125" y="4436525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59"/>
          <p:cNvSpPr/>
          <p:nvPr/>
        </p:nvSpPr>
        <p:spPr>
          <a:xfrm>
            <a:off x="5178025" y="4099000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59"/>
          <p:cNvSpPr/>
          <p:nvPr/>
        </p:nvSpPr>
        <p:spPr>
          <a:xfrm>
            <a:off x="3398275" y="2696063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59"/>
          <p:cNvSpPr/>
          <p:nvPr/>
        </p:nvSpPr>
        <p:spPr>
          <a:xfrm>
            <a:off x="4279038" y="3388763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59"/>
          <p:cNvSpPr/>
          <p:nvPr/>
        </p:nvSpPr>
        <p:spPr>
          <a:xfrm>
            <a:off x="2282975" y="3159688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59"/>
          <p:cNvSpPr/>
          <p:nvPr/>
        </p:nvSpPr>
        <p:spPr>
          <a:xfrm>
            <a:off x="2440763" y="2046413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59"/>
          <p:cNvSpPr/>
          <p:nvPr/>
        </p:nvSpPr>
        <p:spPr>
          <a:xfrm>
            <a:off x="364513" y="2794888"/>
            <a:ext cx="453900" cy="453900"/>
          </a:xfrm>
          <a:prstGeom prst="ellipse">
            <a:avLst/>
          </a:prstGeom>
          <a:solidFill>
            <a:srgbClr val="00C7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5" name="Google Shape;1375;p59"/>
          <p:cNvCxnSpPr>
            <a:stCxn id="1370" idx="7"/>
            <a:endCxn id="1342" idx="3"/>
          </p:cNvCxnSpPr>
          <p:nvPr/>
        </p:nvCxnSpPr>
        <p:spPr>
          <a:xfrm flipH="1" rot="-5400000">
            <a:off x="4310253" y="2237985"/>
            <a:ext cx="657900" cy="1707000"/>
          </a:xfrm>
          <a:prstGeom prst="curvedConnector5">
            <a:avLst>
              <a:gd fmla="val -46298" name="adj1"/>
              <a:gd fmla="val 50001" name="adj2"/>
              <a:gd fmla="val 146294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6" name="Google Shape;1376;p59"/>
          <p:cNvCxnSpPr>
            <a:stCxn id="1371" idx="0"/>
            <a:endCxn id="1369" idx="1"/>
          </p:cNvCxnSpPr>
          <p:nvPr/>
        </p:nvCxnSpPr>
        <p:spPr>
          <a:xfrm flipH="1" rot="-5400000">
            <a:off x="4486938" y="3407813"/>
            <a:ext cx="776700" cy="738600"/>
          </a:xfrm>
          <a:prstGeom prst="curvedConnector3">
            <a:avLst>
              <a:gd fmla="val -3065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7" name="Google Shape;1377;p59"/>
          <p:cNvCxnSpPr>
            <a:stCxn id="1342" idx="4"/>
            <a:endCxn id="1369" idx="7"/>
          </p:cNvCxnSpPr>
          <p:nvPr/>
        </p:nvCxnSpPr>
        <p:spPr>
          <a:xfrm rot="5400000">
            <a:off x="5269975" y="3782225"/>
            <a:ext cx="678600" cy="87900"/>
          </a:xfrm>
          <a:prstGeom prst="curvedConnector3">
            <a:avLst>
              <a:gd fmla="val 451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8" name="Google Shape;1378;p59"/>
          <p:cNvCxnSpPr>
            <a:stCxn id="1368" idx="0"/>
            <a:endCxn id="1369" idx="2"/>
          </p:cNvCxnSpPr>
          <p:nvPr/>
        </p:nvCxnSpPr>
        <p:spPr>
          <a:xfrm rot="-5400000">
            <a:off x="4693725" y="3952175"/>
            <a:ext cx="110700" cy="8580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9" name="Google Shape;1379;p59"/>
          <p:cNvCxnSpPr>
            <a:stCxn id="1371" idx="5"/>
            <a:endCxn id="1369" idx="2"/>
          </p:cNvCxnSpPr>
          <p:nvPr/>
        </p:nvCxnSpPr>
        <p:spPr>
          <a:xfrm flipH="1" rot="-5400000">
            <a:off x="4647265" y="3795390"/>
            <a:ext cx="549900" cy="5115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59"/>
          <p:cNvCxnSpPr>
            <a:stCxn id="1370" idx="3"/>
            <a:endCxn id="1368" idx="1"/>
          </p:cNvCxnSpPr>
          <p:nvPr/>
        </p:nvCxnSpPr>
        <p:spPr>
          <a:xfrm flipH="1" rot="-5400000">
            <a:off x="3102347" y="3445890"/>
            <a:ext cx="1419600" cy="6948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59"/>
          <p:cNvCxnSpPr>
            <a:stCxn id="1370" idx="4"/>
            <a:endCxn id="1371" idx="2"/>
          </p:cNvCxnSpPr>
          <p:nvPr/>
        </p:nvCxnSpPr>
        <p:spPr>
          <a:xfrm flipH="1" rot="-5400000">
            <a:off x="3719125" y="3056063"/>
            <a:ext cx="465900" cy="6537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2" name="Google Shape;1382;p59"/>
          <p:cNvCxnSpPr>
            <a:stCxn id="1326" idx="3"/>
            <a:endCxn id="1370" idx="0"/>
          </p:cNvCxnSpPr>
          <p:nvPr/>
        </p:nvCxnSpPr>
        <p:spPr>
          <a:xfrm rot="5400000">
            <a:off x="3365047" y="1710378"/>
            <a:ext cx="1245900" cy="725400"/>
          </a:xfrm>
          <a:prstGeom prst="curvedConnector3">
            <a:avLst>
              <a:gd fmla="val 52669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83" name="Google Shape;1383;p59"/>
          <p:cNvSpPr/>
          <p:nvPr/>
        </p:nvSpPr>
        <p:spPr>
          <a:xfrm>
            <a:off x="2220413" y="3981688"/>
            <a:ext cx="453900" cy="453900"/>
          </a:xfrm>
          <a:prstGeom prst="ellipse">
            <a:avLst/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4" name="Google Shape;1384;p59"/>
          <p:cNvCxnSpPr>
            <a:stCxn id="1383" idx="5"/>
            <a:endCxn id="1368" idx="2"/>
          </p:cNvCxnSpPr>
          <p:nvPr/>
        </p:nvCxnSpPr>
        <p:spPr>
          <a:xfrm flipH="1" rot="-5400000">
            <a:off x="3203340" y="3773615"/>
            <a:ext cx="294300" cy="14853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59"/>
          <p:cNvCxnSpPr>
            <a:stCxn id="1372" idx="4"/>
            <a:endCxn id="1383" idx="7"/>
          </p:cNvCxnSpPr>
          <p:nvPr/>
        </p:nvCxnSpPr>
        <p:spPr>
          <a:xfrm flipH="1" rot="-5400000">
            <a:off x="2341475" y="3782038"/>
            <a:ext cx="434700" cy="97800"/>
          </a:xfrm>
          <a:prstGeom prst="curvedConnector3">
            <a:avLst>
              <a:gd fmla="val 42340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59"/>
          <p:cNvCxnSpPr>
            <a:stCxn id="1374" idx="4"/>
            <a:endCxn id="1383" idx="2"/>
          </p:cNvCxnSpPr>
          <p:nvPr/>
        </p:nvCxnSpPr>
        <p:spPr>
          <a:xfrm flipH="1" rot="-5400000">
            <a:off x="925963" y="2914288"/>
            <a:ext cx="960000" cy="16290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59"/>
          <p:cNvCxnSpPr>
            <a:stCxn id="1373" idx="4"/>
            <a:endCxn id="1372" idx="0"/>
          </p:cNvCxnSpPr>
          <p:nvPr/>
        </p:nvCxnSpPr>
        <p:spPr>
          <a:xfrm rot="5400000">
            <a:off x="2259113" y="2751113"/>
            <a:ext cx="659400" cy="1578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59"/>
          <p:cNvCxnSpPr>
            <a:stCxn id="1349" idx="3"/>
            <a:endCxn id="1372" idx="1"/>
          </p:cNvCxnSpPr>
          <p:nvPr/>
        </p:nvCxnSpPr>
        <p:spPr>
          <a:xfrm flipH="1" rot="-5400000">
            <a:off x="1572247" y="2448765"/>
            <a:ext cx="1084200" cy="4704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59"/>
          <p:cNvCxnSpPr>
            <a:stCxn id="1374" idx="5"/>
            <a:endCxn id="1372" idx="2"/>
          </p:cNvCxnSpPr>
          <p:nvPr/>
        </p:nvCxnSpPr>
        <p:spPr>
          <a:xfrm flipH="1" rot="-5400000">
            <a:off x="1415240" y="2519015"/>
            <a:ext cx="204300" cy="1530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59"/>
          <p:cNvCxnSpPr>
            <a:stCxn id="1349" idx="2"/>
            <a:endCxn id="1374" idx="0"/>
          </p:cNvCxnSpPr>
          <p:nvPr/>
        </p:nvCxnSpPr>
        <p:spPr>
          <a:xfrm flipH="1">
            <a:off x="591375" y="1981388"/>
            <a:ext cx="1221300" cy="8136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59"/>
          <p:cNvCxnSpPr>
            <a:stCxn id="1349" idx="6"/>
            <a:endCxn id="1373" idx="0"/>
          </p:cNvCxnSpPr>
          <p:nvPr/>
        </p:nvCxnSpPr>
        <p:spPr>
          <a:xfrm>
            <a:off x="2266575" y="1981388"/>
            <a:ext cx="401100" cy="651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59"/>
          <p:cNvCxnSpPr>
            <a:stCxn id="1340" idx="2"/>
            <a:endCxn id="1330" idx="7"/>
          </p:cNvCxnSpPr>
          <p:nvPr/>
        </p:nvCxnSpPr>
        <p:spPr>
          <a:xfrm flipH="1">
            <a:off x="6703525" y="1133500"/>
            <a:ext cx="842100" cy="2271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59"/>
          <p:cNvSpPr txBox="1"/>
          <p:nvPr/>
        </p:nvSpPr>
        <p:spPr>
          <a:xfrm>
            <a:off x="3088975" y="1802400"/>
            <a:ext cx="30000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Village 2</a:t>
            </a:r>
            <a:endParaRPr/>
          </a:p>
        </p:txBody>
      </p:sp>
      <p:sp>
        <p:nvSpPr>
          <p:cNvPr id="1394" name="Google Shape;1394;p59"/>
          <p:cNvSpPr txBox="1"/>
          <p:nvPr/>
        </p:nvSpPr>
        <p:spPr>
          <a:xfrm>
            <a:off x="6060775" y="3500564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Village 3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60"/>
          <p:cNvPicPr preferRelativeResize="0"/>
          <p:nvPr/>
        </p:nvPicPr>
        <p:blipFill rotWithShape="1">
          <a:blip r:embed="rId3">
            <a:alphaModFix/>
          </a:blip>
          <a:srcRect b="0" l="14493" r="10834" t="0"/>
          <a:stretch/>
        </p:blipFill>
        <p:spPr>
          <a:xfrm>
            <a:off x="7246775" y="557300"/>
            <a:ext cx="1741876" cy="3621348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60"/>
          <p:cNvSpPr txBox="1"/>
          <p:nvPr/>
        </p:nvSpPr>
        <p:spPr>
          <a:xfrm>
            <a:off x="48050" y="247800"/>
            <a:ext cx="84330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Interconnected </a:t>
            </a:r>
            <a:br>
              <a:rPr lang="en" sz="42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42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Ecosystem of Apps</a:t>
            </a:r>
            <a:br>
              <a:rPr lang="en" sz="42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24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Same accounts - same currency</a:t>
            </a:r>
            <a:br>
              <a:rPr lang="en" sz="24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24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Growing global</a:t>
            </a:r>
            <a:r>
              <a:rPr b="1" lang="en" sz="24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(regenerative)</a:t>
            </a:r>
            <a:r>
              <a:rPr lang="en" sz="24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economy!</a:t>
            </a:r>
            <a:endParaRPr b="1" sz="24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01" name="Google Shape;1401;p60"/>
          <p:cNvPicPr preferRelativeResize="0"/>
          <p:nvPr/>
        </p:nvPicPr>
        <p:blipFill rotWithShape="1">
          <a:blip r:embed="rId4">
            <a:alphaModFix/>
          </a:blip>
          <a:srcRect b="0" l="9715" r="13720" t="0"/>
          <a:stretch/>
        </p:blipFill>
        <p:spPr>
          <a:xfrm>
            <a:off x="5294050" y="1004575"/>
            <a:ext cx="1741874" cy="35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04401"/>
            <a:ext cx="4617501" cy="25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60"/>
          <p:cNvSpPr txBox="1"/>
          <p:nvPr/>
        </p:nvSpPr>
        <p:spPr>
          <a:xfrm>
            <a:off x="-152400" y="4622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LocalScale Marketplace</a:t>
            </a:r>
            <a:endParaRPr/>
          </a:p>
        </p:txBody>
      </p:sp>
      <p:sp>
        <p:nvSpPr>
          <p:cNvPr id="1404" name="Google Shape;1404;p60"/>
          <p:cNvSpPr txBox="1"/>
          <p:nvPr/>
        </p:nvSpPr>
        <p:spPr>
          <a:xfrm>
            <a:off x="4783063" y="4335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SEEDS Passport</a:t>
            </a:r>
            <a:endParaRPr/>
          </a:p>
        </p:txBody>
      </p:sp>
      <p:sp>
        <p:nvSpPr>
          <p:cNvPr id="1405" name="Google Shape;1405;p60"/>
          <p:cNvSpPr txBox="1"/>
          <p:nvPr/>
        </p:nvSpPr>
        <p:spPr>
          <a:xfrm>
            <a:off x="6563300" y="4052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C814E"/>
                </a:solidFill>
                <a:latin typeface="Barlow"/>
                <a:ea typeface="Barlow"/>
                <a:cs typeface="Barlow"/>
                <a:sym typeface="Barlow"/>
              </a:rPr>
              <a:t>Light Wallet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61"/>
          <p:cNvPicPr preferRelativeResize="0"/>
          <p:nvPr/>
        </p:nvPicPr>
        <p:blipFill rotWithShape="1">
          <a:blip r:embed="rId3">
            <a:alphaModFix/>
          </a:blip>
          <a:srcRect b="5864" l="24922" r="21778" t="0"/>
          <a:stretch/>
        </p:blipFill>
        <p:spPr>
          <a:xfrm>
            <a:off x="0" y="0"/>
            <a:ext cx="4368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61"/>
          <p:cNvSpPr txBox="1"/>
          <p:nvPr/>
        </p:nvSpPr>
        <p:spPr>
          <a:xfrm>
            <a:off x="171350" y="198625"/>
            <a:ext cx="4035300" cy="5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The Decentralized </a:t>
            </a:r>
            <a:r>
              <a:rPr b="1"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Human </a:t>
            </a:r>
            <a:r>
              <a:rPr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Organization</a:t>
            </a:r>
            <a:endParaRPr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Key </a:t>
            </a:r>
            <a:r>
              <a:rPr lang="en" sz="24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functions of the DHO are decentralized payroll and contribution accounting.</a:t>
            </a:r>
            <a:endParaRPr sz="24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12" name="Google Shape;1412;p61"/>
          <p:cNvSpPr/>
          <p:nvPr/>
        </p:nvSpPr>
        <p:spPr>
          <a:xfrm>
            <a:off x="9556550" y="1528963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61"/>
          <p:cNvSpPr/>
          <p:nvPr/>
        </p:nvSpPr>
        <p:spPr>
          <a:xfrm>
            <a:off x="5342332" y="89640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61"/>
          <p:cNvSpPr/>
          <p:nvPr/>
        </p:nvSpPr>
        <p:spPr>
          <a:xfrm>
            <a:off x="6361082" y="89640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61"/>
          <p:cNvSpPr/>
          <p:nvPr/>
        </p:nvSpPr>
        <p:spPr>
          <a:xfrm>
            <a:off x="7379844" y="89628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61"/>
          <p:cNvSpPr/>
          <p:nvPr/>
        </p:nvSpPr>
        <p:spPr>
          <a:xfrm>
            <a:off x="5342332" y="1109065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61"/>
          <p:cNvSpPr/>
          <p:nvPr/>
        </p:nvSpPr>
        <p:spPr>
          <a:xfrm>
            <a:off x="6361082" y="1109065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61"/>
          <p:cNvSpPr/>
          <p:nvPr/>
        </p:nvSpPr>
        <p:spPr>
          <a:xfrm>
            <a:off x="7379844" y="1109053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61"/>
          <p:cNvSpPr/>
          <p:nvPr/>
        </p:nvSpPr>
        <p:spPr>
          <a:xfrm>
            <a:off x="5342332" y="2128490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61"/>
          <p:cNvSpPr/>
          <p:nvPr/>
        </p:nvSpPr>
        <p:spPr>
          <a:xfrm>
            <a:off x="6361082" y="2128490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61"/>
          <p:cNvSpPr/>
          <p:nvPr/>
        </p:nvSpPr>
        <p:spPr>
          <a:xfrm>
            <a:off x="7379844" y="2128478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61"/>
          <p:cNvSpPr/>
          <p:nvPr/>
        </p:nvSpPr>
        <p:spPr>
          <a:xfrm>
            <a:off x="5342332" y="3147915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61"/>
          <p:cNvSpPr/>
          <p:nvPr/>
        </p:nvSpPr>
        <p:spPr>
          <a:xfrm>
            <a:off x="6361082" y="3147915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61"/>
          <p:cNvSpPr/>
          <p:nvPr/>
        </p:nvSpPr>
        <p:spPr>
          <a:xfrm>
            <a:off x="7379844" y="3147903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61"/>
          <p:cNvSpPr/>
          <p:nvPr/>
        </p:nvSpPr>
        <p:spPr>
          <a:xfrm>
            <a:off x="5342332" y="4167340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61"/>
          <p:cNvSpPr/>
          <p:nvPr/>
        </p:nvSpPr>
        <p:spPr>
          <a:xfrm>
            <a:off x="6361082" y="4167340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61"/>
          <p:cNvSpPr/>
          <p:nvPr/>
        </p:nvSpPr>
        <p:spPr>
          <a:xfrm>
            <a:off x="7379844" y="4167328"/>
            <a:ext cx="930000" cy="930000"/>
          </a:xfrm>
          <a:prstGeom prst="roundRect">
            <a:avLst>
              <a:gd fmla="val 16667" name="adj"/>
            </a:avLst>
          </a:prstGeom>
          <a:solidFill>
            <a:srgbClr val="000000">
              <a:alpha val="5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61"/>
          <p:cNvSpPr txBox="1"/>
          <p:nvPr/>
        </p:nvSpPr>
        <p:spPr>
          <a:xfrm>
            <a:off x="5319107" y="626937"/>
            <a:ext cx="90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Organization</a:t>
            </a:r>
            <a:endParaRPr sz="9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Facet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29" name="Google Shape;1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366" y="265514"/>
            <a:ext cx="386303" cy="38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61"/>
          <p:cNvSpPr txBox="1"/>
          <p:nvPr/>
        </p:nvSpPr>
        <p:spPr>
          <a:xfrm>
            <a:off x="6313744" y="626937"/>
            <a:ext cx="963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Sociocratic </a:t>
            </a:r>
            <a:br>
              <a:rPr lang="en" sz="900">
                <a:latin typeface="Barlow"/>
                <a:ea typeface="Barlow"/>
                <a:cs typeface="Barlow"/>
                <a:sym typeface="Barlow"/>
              </a:rPr>
            </a:br>
            <a:r>
              <a:rPr lang="en" sz="900">
                <a:latin typeface="Barlow"/>
                <a:ea typeface="Barlow"/>
                <a:cs typeface="Barlow"/>
                <a:sym typeface="Barlow"/>
              </a:rPr>
              <a:t>Circle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31" name="Google Shape;1431;p61"/>
          <p:cNvSpPr txBox="1"/>
          <p:nvPr/>
        </p:nvSpPr>
        <p:spPr>
          <a:xfrm>
            <a:off x="5303519" y="1666465"/>
            <a:ext cx="930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Role </a:t>
            </a:r>
            <a:br>
              <a:rPr lang="en" sz="900">
                <a:latin typeface="Barlow"/>
                <a:ea typeface="Barlow"/>
                <a:cs typeface="Barlow"/>
                <a:sym typeface="Barlow"/>
              </a:rPr>
            </a:br>
            <a:r>
              <a:rPr lang="en" sz="900">
                <a:latin typeface="Barlow"/>
                <a:ea typeface="Barlow"/>
                <a:cs typeface="Barlow"/>
                <a:sym typeface="Barlow"/>
              </a:rPr>
              <a:t>Template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32" name="Google Shape;1432;p61"/>
          <p:cNvSpPr txBox="1"/>
          <p:nvPr/>
        </p:nvSpPr>
        <p:spPr>
          <a:xfrm>
            <a:off x="6310249" y="1676361"/>
            <a:ext cx="1033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Fractional</a:t>
            </a:r>
            <a:br>
              <a:rPr lang="en" sz="900">
                <a:latin typeface="Barlow"/>
                <a:ea typeface="Barlow"/>
                <a:cs typeface="Barlow"/>
                <a:sym typeface="Barlow"/>
              </a:rPr>
            </a:br>
            <a:r>
              <a:rPr lang="en" sz="900">
                <a:latin typeface="Barlow"/>
                <a:ea typeface="Barlow"/>
                <a:cs typeface="Barlow"/>
                <a:sym typeface="Barlow"/>
              </a:rPr>
              <a:t>Assignment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33" name="Google Shape;143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124" y="4255249"/>
            <a:ext cx="386275" cy="38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2560" y="1256503"/>
            <a:ext cx="418320" cy="41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7576" y="267198"/>
            <a:ext cx="386287" cy="386289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61"/>
          <p:cNvSpPr txBox="1"/>
          <p:nvPr/>
        </p:nvSpPr>
        <p:spPr>
          <a:xfrm>
            <a:off x="5303519" y="2626992"/>
            <a:ext cx="9300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Bioregional</a:t>
            </a:r>
            <a:br>
              <a:rPr lang="en" sz="900">
                <a:latin typeface="Barlow"/>
                <a:ea typeface="Barlow"/>
                <a:cs typeface="Barlow"/>
                <a:sym typeface="Barlow"/>
              </a:rPr>
            </a:br>
            <a:r>
              <a:rPr lang="en" sz="900">
                <a:latin typeface="Barlow"/>
                <a:ea typeface="Barlow"/>
                <a:cs typeface="Barlow"/>
                <a:sym typeface="Barlow"/>
              </a:rPr>
              <a:t>Fractal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37" name="Google Shape;1437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20666" y="1272131"/>
            <a:ext cx="386300" cy="3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64529" y="1282880"/>
            <a:ext cx="386287" cy="386289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61"/>
          <p:cNvSpPr txBox="1"/>
          <p:nvPr/>
        </p:nvSpPr>
        <p:spPr>
          <a:xfrm>
            <a:off x="7365194" y="1666465"/>
            <a:ext cx="963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Rewarding</a:t>
            </a:r>
            <a:br>
              <a:rPr lang="en" sz="900">
                <a:latin typeface="Barlow"/>
                <a:ea typeface="Barlow"/>
                <a:cs typeface="Barlow"/>
                <a:sym typeface="Barlow"/>
              </a:rPr>
            </a:br>
            <a:r>
              <a:rPr lang="en" sz="900">
                <a:latin typeface="Barlow"/>
                <a:ea typeface="Barlow"/>
                <a:cs typeface="Barlow"/>
                <a:sym typeface="Barlow"/>
              </a:rPr>
              <a:t>&amp; Paying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40" name="Google Shape;1440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39848" y="227463"/>
            <a:ext cx="386288" cy="38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61"/>
          <p:cNvSpPr txBox="1"/>
          <p:nvPr/>
        </p:nvSpPr>
        <p:spPr>
          <a:xfrm>
            <a:off x="7362650" y="626937"/>
            <a:ext cx="930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Budgeting &amp; Accounting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42" name="Google Shape;1442;p61"/>
          <p:cNvSpPr txBox="1"/>
          <p:nvPr/>
        </p:nvSpPr>
        <p:spPr>
          <a:xfrm>
            <a:off x="5345775" y="4618100"/>
            <a:ext cx="9054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Work</a:t>
            </a:r>
            <a:br>
              <a:rPr lang="en" sz="900">
                <a:latin typeface="Barlow"/>
                <a:ea typeface="Barlow"/>
                <a:cs typeface="Barlow"/>
                <a:sym typeface="Barlow"/>
              </a:rPr>
            </a:br>
            <a:r>
              <a:rPr lang="en" sz="900">
                <a:latin typeface="Barlow"/>
                <a:ea typeface="Barlow"/>
                <a:cs typeface="Barlow"/>
                <a:sym typeface="Barlow"/>
              </a:rPr>
              <a:t>Protocol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43" name="Google Shape;1443;p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9830" y="4274956"/>
            <a:ext cx="337962" cy="3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61"/>
          <p:cNvSpPr txBox="1"/>
          <p:nvPr/>
        </p:nvSpPr>
        <p:spPr>
          <a:xfrm>
            <a:off x="6358107" y="4623340"/>
            <a:ext cx="90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Payroll</a:t>
            </a:r>
            <a:br>
              <a:rPr lang="en" sz="900">
                <a:latin typeface="Barlow"/>
                <a:ea typeface="Barlow"/>
                <a:cs typeface="Barlow"/>
                <a:sym typeface="Barlow"/>
              </a:rPr>
            </a:br>
            <a:r>
              <a:rPr lang="en" sz="900">
                <a:latin typeface="Barlow"/>
                <a:ea typeface="Barlow"/>
                <a:cs typeface="Barlow"/>
                <a:sym typeface="Barlow"/>
              </a:rPr>
              <a:t>Policy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45" name="Google Shape;1445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01682" y="3275572"/>
            <a:ext cx="387287" cy="3872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61"/>
          <p:cNvSpPr txBox="1"/>
          <p:nvPr/>
        </p:nvSpPr>
        <p:spPr>
          <a:xfrm>
            <a:off x="5311600" y="3646550"/>
            <a:ext cx="963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Trial</a:t>
            </a:r>
            <a:br>
              <a:rPr lang="en" sz="900">
                <a:latin typeface="Barlow"/>
                <a:ea typeface="Barlow"/>
                <a:cs typeface="Barlow"/>
                <a:sym typeface="Barlow"/>
              </a:rPr>
            </a:br>
            <a:r>
              <a:rPr lang="en" sz="900">
                <a:latin typeface="Barlow"/>
                <a:ea typeface="Barlow"/>
                <a:cs typeface="Barlow"/>
                <a:sym typeface="Barlow"/>
              </a:rPr>
              <a:t>Balloon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47" name="Google Shape;1447;p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48426" y="2264026"/>
            <a:ext cx="387287" cy="387306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61"/>
          <p:cNvSpPr txBox="1"/>
          <p:nvPr/>
        </p:nvSpPr>
        <p:spPr>
          <a:xfrm>
            <a:off x="7393250" y="2627001"/>
            <a:ext cx="9300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Funding &amp; Distribution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49" name="Google Shape;1449;p61"/>
          <p:cNvSpPr txBox="1"/>
          <p:nvPr/>
        </p:nvSpPr>
        <p:spPr>
          <a:xfrm>
            <a:off x="7312313" y="3624396"/>
            <a:ext cx="1033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Granting</a:t>
            </a:r>
            <a:br>
              <a:rPr lang="en" sz="900">
                <a:latin typeface="Barlow"/>
                <a:ea typeface="Barlow"/>
                <a:cs typeface="Barlow"/>
                <a:sym typeface="Barlow"/>
              </a:rPr>
            </a:br>
            <a:r>
              <a:rPr lang="en" sz="900">
                <a:latin typeface="Barlow"/>
                <a:ea typeface="Barlow"/>
                <a:cs typeface="Barlow"/>
                <a:sym typeface="Barlow"/>
              </a:rPr>
              <a:t>&amp; Gifting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50" name="Google Shape;1450;p6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69051" y="3249816"/>
            <a:ext cx="337962" cy="33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6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35448" y="4256594"/>
            <a:ext cx="386287" cy="386289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61"/>
          <p:cNvSpPr txBox="1"/>
          <p:nvPr/>
        </p:nvSpPr>
        <p:spPr>
          <a:xfrm>
            <a:off x="7393250" y="4629125"/>
            <a:ext cx="9054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dPay Governance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53" name="Google Shape;1453;p6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19308" y="2285386"/>
            <a:ext cx="337962" cy="337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6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25328" y="3285957"/>
            <a:ext cx="337962" cy="33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61"/>
          <p:cNvSpPr txBox="1"/>
          <p:nvPr/>
        </p:nvSpPr>
        <p:spPr>
          <a:xfrm>
            <a:off x="6323900" y="3646225"/>
            <a:ext cx="963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Milestone</a:t>
            </a:r>
            <a:br>
              <a:rPr lang="en" sz="900">
                <a:latin typeface="Barlow"/>
                <a:ea typeface="Barlow"/>
                <a:cs typeface="Barlow"/>
                <a:sym typeface="Barlow"/>
              </a:rPr>
            </a:br>
            <a:r>
              <a:rPr lang="en" sz="900">
                <a:latin typeface="Barlow"/>
                <a:ea typeface="Barlow"/>
                <a:cs typeface="Barlow"/>
                <a:sym typeface="Barlow"/>
              </a:rPr>
              <a:t>Marker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456" name="Google Shape;1456;p6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665433" y="2292393"/>
            <a:ext cx="337975" cy="3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61"/>
          <p:cNvSpPr txBox="1"/>
          <p:nvPr/>
        </p:nvSpPr>
        <p:spPr>
          <a:xfrm>
            <a:off x="6340282" y="2626992"/>
            <a:ext cx="9300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Project</a:t>
            </a:r>
            <a:br>
              <a:rPr lang="en" sz="900">
                <a:latin typeface="Barlow"/>
                <a:ea typeface="Barlow"/>
                <a:cs typeface="Barlow"/>
                <a:sym typeface="Barlow"/>
              </a:rPr>
            </a:br>
            <a:r>
              <a:rPr lang="en" sz="900">
                <a:latin typeface="Barlow"/>
                <a:ea typeface="Barlow"/>
                <a:cs typeface="Barlow"/>
                <a:sym typeface="Barlow"/>
              </a:rPr>
              <a:t>Contribution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4">
            <a:alphaModFix amt="44000"/>
          </a:blip>
          <a:srcRect b="0" l="0" r="7390" t="0"/>
          <a:stretch/>
        </p:blipFill>
        <p:spPr>
          <a:xfrm>
            <a:off x="-767325" y="0"/>
            <a:ext cx="9496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4902" y="3825225"/>
            <a:ext cx="2141876" cy="1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2904450" y="1526538"/>
            <a:ext cx="33351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376625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058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643325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Hypha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EARTH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/ Create a New Village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/>
        </p:nvSpPr>
        <p:spPr>
          <a:xfrm>
            <a:off x="3064725" y="1664550"/>
            <a:ext cx="303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What is the name of your [village]?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4" name="Google Shape;224;p32"/>
          <p:cNvSpPr/>
          <p:nvPr/>
        </p:nvSpPr>
        <p:spPr>
          <a:xfrm>
            <a:off x="3494325" y="2291375"/>
            <a:ext cx="2180700" cy="27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Enter Name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3966600" y="3134375"/>
            <a:ext cx="1210800" cy="2667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Continue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>
    <mc:Choice Requires="p14">
      <p:transition spd="slow" p14:dur="24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 amt="44000"/>
          </a:blip>
          <a:srcRect b="0" l="0" r="7390" t="0"/>
          <a:stretch/>
        </p:blipFill>
        <p:spPr>
          <a:xfrm>
            <a:off x="-767325" y="0"/>
            <a:ext cx="9496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4902" y="3825225"/>
            <a:ext cx="2141876" cy="1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/>
          <p:nvPr/>
        </p:nvSpPr>
        <p:spPr>
          <a:xfrm>
            <a:off x="2904450" y="1526538"/>
            <a:ext cx="33351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376625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058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643325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Hypha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EARTH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/ Create a New Village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3064725" y="1664550"/>
            <a:ext cx="30399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Do you want to create a unique ownership/access token</a:t>
            </a: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?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3494325" y="2291375"/>
            <a:ext cx="2047800" cy="20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Official Token </a:t>
            </a: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Name 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4893975" y="3179500"/>
            <a:ext cx="1210800" cy="2667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Yes - create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3164675" y="3179500"/>
            <a:ext cx="1294500" cy="2667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 - keep going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3494325" y="2875400"/>
            <a:ext cx="2047800" cy="20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Max Quantity (If required)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3494325" y="2452375"/>
            <a:ext cx="204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12 characters a-z start with letter and only numbers </a:t>
            </a:r>
            <a:r>
              <a:rPr lang="en" sz="8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1-5</a:t>
            </a:r>
            <a:endParaRPr sz="8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>
    <mc:Choice Requires="p14">
      <p:transition spd="slow" p14:dur="24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 rotWithShape="1">
          <a:blip r:embed="rId4">
            <a:alphaModFix amt="44000"/>
          </a:blip>
          <a:srcRect b="0" l="0" r="7390" t="0"/>
          <a:stretch/>
        </p:blipFill>
        <p:spPr>
          <a:xfrm>
            <a:off x="-767325" y="0"/>
            <a:ext cx="9496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4902" y="3825225"/>
            <a:ext cx="2141876" cy="1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/>
          <p:nvPr/>
        </p:nvSpPr>
        <p:spPr>
          <a:xfrm>
            <a:off x="2904450" y="1526538"/>
            <a:ext cx="33351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376625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058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/>
        </p:nvSpPr>
        <p:spPr>
          <a:xfrm>
            <a:off x="643325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Hypha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EARTH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/ Create a New Village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3064725" y="1664550"/>
            <a:ext cx="303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Do you want to create a unique voice/governance token?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3494325" y="2291375"/>
            <a:ext cx="2047800" cy="20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Official Token Name 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4893975" y="3179500"/>
            <a:ext cx="1210800" cy="2667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Yes - create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3164675" y="3179500"/>
            <a:ext cx="1294500" cy="2667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 - keep going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3494325" y="2452375"/>
            <a:ext cx="2047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12 characters a-z start with letter and only numbers 1-5</a:t>
            </a:r>
            <a:endParaRPr sz="8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>
    <mc:Choice Requires="p14">
      <p:transition spd="slow" p14:dur="24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 rotWithShape="1">
          <a:blip r:embed="rId4">
            <a:alphaModFix amt="44000"/>
          </a:blip>
          <a:srcRect b="0" l="0" r="7390" t="0"/>
          <a:stretch/>
        </p:blipFill>
        <p:spPr>
          <a:xfrm>
            <a:off x="-767325" y="0"/>
            <a:ext cx="9496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4902" y="3825225"/>
            <a:ext cx="2141876" cy="1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/>
          <p:nvPr/>
        </p:nvSpPr>
        <p:spPr>
          <a:xfrm>
            <a:off x="2904450" y="1526538"/>
            <a:ext cx="33351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376625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058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643325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Hypha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EARTH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/ Create a New Village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/>
        </p:nvSpPr>
        <p:spPr>
          <a:xfrm>
            <a:off x="3064725" y="1664550"/>
            <a:ext cx="3039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Which accounts can approve new members to your village</a:t>
            </a: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?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3494325" y="2291375"/>
            <a:ext cx="2047800" cy="20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Account 1 (Required)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4313" y="2571748"/>
            <a:ext cx="206200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/>
          <p:nvPr/>
        </p:nvSpPr>
        <p:spPr>
          <a:xfrm>
            <a:off x="3966600" y="3134375"/>
            <a:ext cx="1210800" cy="2667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Continue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3700525" y="2497475"/>
            <a:ext cx="30000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Add more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4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6"/>
          <p:cNvPicPr preferRelativeResize="0"/>
          <p:nvPr/>
        </p:nvPicPr>
        <p:blipFill rotWithShape="1">
          <a:blip r:embed="rId3">
            <a:alphaModFix/>
          </a:blip>
          <a:srcRect b="4580" l="0" r="0" t="0"/>
          <a:stretch/>
        </p:blipFill>
        <p:spPr>
          <a:xfrm>
            <a:off x="0" y="1025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28725" y="3211775"/>
            <a:ext cx="548400" cy="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/>
          <p:nvPr/>
        </p:nvSpPr>
        <p:spPr>
          <a:xfrm>
            <a:off x="121791" y="7937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190" y="127938"/>
            <a:ext cx="201898" cy="17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/>
          <p:nvPr/>
        </p:nvSpPr>
        <p:spPr>
          <a:xfrm>
            <a:off x="432466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899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/>
        </p:nvSpPr>
        <p:spPr>
          <a:xfrm>
            <a:off x="699166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Hypha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EARTH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/ Create a New Village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2" name="Google Shape;302;p36"/>
          <p:cNvSpPr/>
          <p:nvPr/>
        </p:nvSpPr>
        <p:spPr>
          <a:xfrm>
            <a:off x="8225725" y="80525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73163" y="119451"/>
            <a:ext cx="171828" cy="18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9025" y="4571600"/>
            <a:ext cx="371400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736" y="4630104"/>
            <a:ext cx="259510" cy="259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36"/>
          <p:cNvCxnSpPr/>
          <p:nvPr/>
        </p:nvCxnSpPr>
        <p:spPr>
          <a:xfrm>
            <a:off x="473074" y="4617188"/>
            <a:ext cx="0" cy="28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36"/>
          <p:cNvSpPr/>
          <p:nvPr/>
        </p:nvSpPr>
        <p:spPr>
          <a:xfrm>
            <a:off x="461513" y="4611200"/>
            <a:ext cx="400800" cy="292200"/>
          </a:xfrm>
          <a:prstGeom prst="rect">
            <a:avLst/>
          </a:prstGeom>
          <a:solidFill>
            <a:srgbClr val="FFFFFF">
              <a:alpha val="37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17878" y="3419920"/>
            <a:ext cx="594375" cy="5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6"/>
          <p:cNvSpPr txBox="1"/>
          <p:nvPr/>
        </p:nvSpPr>
        <p:spPr>
          <a:xfrm>
            <a:off x="33450" y="3059300"/>
            <a:ext cx="25788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Where does your Village exist?</a:t>
            </a:r>
            <a:endParaRPr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0" name="Google Shape;310;p36"/>
          <p:cNvSpPr/>
          <p:nvPr/>
        </p:nvSpPr>
        <p:spPr>
          <a:xfrm>
            <a:off x="744850" y="3459325"/>
            <a:ext cx="1308300" cy="20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Input Location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7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7"/>
          <p:cNvPicPr preferRelativeResize="0"/>
          <p:nvPr/>
        </p:nvPicPr>
        <p:blipFill rotWithShape="1">
          <a:blip r:embed="rId4">
            <a:alphaModFix amt="44000"/>
          </a:blip>
          <a:srcRect b="0" l="0" r="7390" t="0"/>
          <a:stretch/>
        </p:blipFill>
        <p:spPr>
          <a:xfrm>
            <a:off x="-767325" y="0"/>
            <a:ext cx="9496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4902" y="3825225"/>
            <a:ext cx="2141876" cy="15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/>
          <p:nvPr/>
        </p:nvSpPr>
        <p:spPr>
          <a:xfrm>
            <a:off x="376625" y="80513"/>
            <a:ext cx="266700" cy="26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058" y="110774"/>
            <a:ext cx="171828" cy="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 txBox="1"/>
          <p:nvPr/>
        </p:nvSpPr>
        <p:spPr>
          <a:xfrm>
            <a:off x="643325" y="1024"/>
            <a:ext cx="5741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Hypha</a:t>
            </a:r>
            <a:r>
              <a:rPr b="1"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EARTH</a:t>
            </a:r>
            <a:r>
              <a:rPr lang="en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 / Create a New Village</a:t>
            </a:r>
            <a:endParaRPr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5217" y="4682725"/>
            <a:ext cx="1072048" cy="3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63405" y="81370"/>
            <a:ext cx="264965" cy="2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7"/>
          <p:cNvSpPr/>
          <p:nvPr/>
        </p:nvSpPr>
        <p:spPr>
          <a:xfrm>
            <a:off x="8565016" y="79369"/>
            <a:ext cx="264900" cy="2649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29936" y="78526"/>
            <a:ext cx="266575" cy="2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/>
          <p:nvPr/>
        </p:nvSpPr>
        <p:spPr>
          <a:xfrm>
            <a:off x="2915093" y="1526550"/>
            <a:ext cx="3313800" cy="2090400"/>
          </a:xfrm>
          <a:prstGeom prst="roundRect">
            <a:avLst>
              <a:gd fmla="val 7549" name="adj"/>
            </a:avLst>
          </a:prstGeom>
          <a:solidFill>
            <a:srgbClr val="EFEFEF">
              <a:alpha val="614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4773978" y="1755103"/>
            <a:ext cx="1238700" cy="1665000"/>
          </a:xfrm>
          <a:prstGeom prst="roundRect">
            <a:avLst>
              <a:gd fmla="val 5822" name="adj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96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Ropa Sans"/>
              <a:ea typeface="Ropa Sans"/>
              <a:cs typeface="Ropa Sans"/>
              <a:sym typeface="Ropa Sans"/>
            </a:endParaRPr>
          </a:p>
        </p:txBody>
      </p:sp>
      <p:sp>
        <p:nvSpPr>
          <p:cNvPr id="327" name="Google Shape;327;p37"/>
          <p:cNvSpPr txBox="1"/>
          <p:nvPr/>
        </p:nvSpPr>
        <p:spPr>
          <a:xfrm rot="-1665">
            <a:off x="4773978" y="2455643"/>
            <a:ext cx="12387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Village</a:t>
            </a:r>
            <a:b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9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Artesia</a:t>
            </a:r>
            <a:endParaRPr sz="9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5086586" y="3072270"/>
            <a:ext cx="698700" cy="1749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</a:t>
            </a:r>
            <a:endParaRPr sz="1000"/>
          </a:p>
        </p:txBody>
      </p:sp>
      <p:sp>
        <p:nvSpPr>
          <p:cNvPr id="329" name="Google Shape;329;p37"/>
          <p:cNvSpPr/>
          <p:nvPr/>
        </p:nvSpPr>
        <p:spPr>
          <a:xfrm>
            <a:off x="4751251" y="1733006"/>
            <a:ext cx="548400" cy="599700"/>
          </a:xfrm>
          <a:prstGeom prst="diagStripe">
            <a:avLst>
              <a:gd fmla="val 6924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 txBox="1"/>
          <p:nvPr/>
        </p:nvSpPr>
        <p:spPr>
          <a:xfrm>
            <a:off x="3016975" y="1618575"/>
            <a:ext cx="15150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Congratulations! Here’s your new Village Card!</a:t>
            </a:r>
            <a:endParaRPr b="1"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Click the image and words to edit.</a:t>
            </a:r>
            <a:endParaRPr sz="9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 rot="-2849466">
            <a:off x="4621616" y="1869172"/>
            <a:ext cx="683287" cy="248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JOIN NOW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3475" y="1926051"/>
            <a:ext cx="599700" cy="5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/>
          <p:cNvSpPr/>
          <p:nvPr/>
        </p:nvSpPr>
        <p:spPr>
          <a:xfrm>
            <a:off x="3271075" y="3212975"/>
            <a:ext cx="932400" cy="306300"/>
          </a:xfrm>
          <a:prstGeom prst="roundRect">
            <a:avLst>
              <a:gd fmla="val 50000" name="adj"/>
            </a:avLst>
          </a:prstGeom>
          <a:solidFill>
            <a:srgbClr val="9ED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Continue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3291175" y="3030263"/>
            <a:ext cx="892200" cy="671700"/>
          </a:xfrm>
          <a:prstGeom prst="ellipse">
            <a:avLst/>
          </a:prstGeom>
          <a:noFill/>
          <a:ln cap="flat" cmpd="sng" w="76200">
            <a:solidFill>
              <a:srgbClr val="5FAD4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36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4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